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4"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9144000" cy="5143500" type="screen16x9"/>
  <p:notesSz cx="6858000" cy="9144000"/>
  <p:embeddedFontLst>
    <p:embeddedFont>
      <p:font typeface="Avenir" panose="02000503020000020003" pitchFamily="2" charset="0"/>
      <p:regular r:id="rId32"/>
      <p:italic r:id="rId33"/>
    </p:embeddedFont>
    <p:embeddedFont>
      <p:font typeface="Catamaran Light" pitchFamily="2" charset="77"/>
      <p:regular r:id="rId34"/>
      <p:bold r:id="rId35"/>
    </p:embeddedFont>
    <p:embeddedFont>
      <p:font typeface="Fira Sans Extra Condensed Medium" panose="020B0603050000020004" pitchFamily="34" charset="0"/>
      <p:regular r:id="rId36"/>
      <p:bold r:id="rId37"/>
      <p:italic r:id="rId38"/>
      <p:boldItalic r:id="rId39"/>
    </p:embeddedFont>
    <p:embeddedFont>
      <p:font typeface="JetBrains Mono" panose="02000009000000000000" pitchFamily="49" charset="0"/>
      <p:regular r:id="rId40"/>
      <p:bold r:id="rId41"/>
      <p:italic r:id="rId42"/>
      <p:boldItalic r:id="rId43"/>
    </p:embeddedFont>
    <p:embeddedFont>
      <p:font typeface="JetBrains Mono SemiBold" panose="02000009000000000000" pitchFamily="49" charset="0"/>
      <p:regular r:id="rId44"/>
      <p:bold r:id="rId45"/>
      <p:italic r:id="rId46"/>
      <p:boldItalic r:id="rId47"/>
    </p:embeddedFont>
    <p:embeddedFont>
      <p:font typeface="Livvic" pitchFamily="2" charset="77"/>
      <p:regular r:id="rId48"/>
      <p:bold r:id="rId49"/>
      <p:italic r:id="rId50"/>
      <p:boldItalic r:id="rId51"/>
    </p:embeddedFont>
    <p:embeddedFont>
      <p:font typeface="Roboto" panose="020000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57"/>
  </p:normalViewPr>
  <p:slideViewPr>
    <p:cSldViewPr snapToGrid="0">
      <p:cViewPr varScale="1">
        <p:scale>
          <a:sx n="124" d="100"/>
          <a:sy n="124" d="100"/>
        </p:scale>
        <p:origin x="176" y="8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6431bc21b7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6431bc21b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6431bc21b7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6431bc21b7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6431bc21b7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6431bc21b7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6369f0f65a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6369f0f65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5827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6369f0f65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6369f0f65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6431bc21b7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6431bc21b7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6431bc21b7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6431bc21b7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6431bc21b7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6431bc21b7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6431bc21b7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6431bc21b7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3e13d9a7e_0_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6431bc21b7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6431bc21b7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6431bc21b7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6431bc21b7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6431bc21b7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6431bc21b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6431bc21b7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6431bc21b7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6369f0f65a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6369f0f65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158d5a3ec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6431bc21b7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6431bc21b7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6431bc21b7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6431bc21b7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6431bc21b7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6431bc21b7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465e7bc0b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3e13d9a7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522eb7919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6431bc21b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6431bc21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6431bc21b7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6431bc21b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6369f0f65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6369f0f65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6431bc21b7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6431bc21b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6431bc21b7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6431bc21b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latin typeface="Catamaran Light"/>
                <a:ea typeface="Catamaran Light"/>
                <a:cs typeface="Catamaran Light"/>
                <a:sym typeface="Catamaran Light"/>
              </a:defRPr>
            </a:lvl2pPr>
            <a:lvl3pPr lvl="2" algn="ctr" rtl="0">
              <a:spcBef>
                <a:spcPts val="0"/>
              </a:spcBef>
              <a:spcAft>
                <a:spcPts val="0"/>
              </a:spcAft>
              <a:buNone/>
              <a:defRPr sz="3600">
                <a:latin typeface="Catamaran Light"/>
                <a:ea typeface="Catamaran Light"/>
                <a:cs typeface="Catamaran Light"/>
                <a:sym typeface="Catamaran Light"/>
              </a:defRPr>
            </a:lvl3pPr>
            <a:lvl4pPr lvl="3" algn="ctr" rtl="0">
              <a:spcBef>
                <a:spcPts val="0"/>
              </a:spcBef>
              <a:spcAft>
                <a:spcPts val="0"/>
              </a:spcAft>
              <a:buNone/>
              <a:defRPr sz="3600">
                <a:latin typeface="Catamaran Light"/>
                <a:ea typeface="Catamaran Light"/>
                <a:cs typeface="Catamaran Light"/>
                <a:sym typeface="Catamaran Light"/>
              </a:defRPr>
            </a:lvl4pPr>
            <a:lvl5pPr lvl="4" algn="ctr" rtl="0">
              <a:spcBef>
                <a:spcPts val="0"/>
              </a:spcBef>
              <a:spcAft>
                <a:spcPts val="0"/>
              </a:spcAft>
              <a:buNone/>
              <a:defRPr sz="3600">
                <a:latin typeface="Catamaran Light"/>
                <a:ea typeface="Catamaran Light"/>
                <a:cs typeface="Catamaran Light"/>
                <a:sym typeface="Catamaran Light"/>
              </a:defRPr>
            </a:lvl5pPr>
            <a:lvl6pPr lvl="5" algn="ctr" rtl="0">
              <a:spcBef>
                <a:spcPts val="0"/>
              </a:spcBef>
              <a:spcAft>
                <a:spcPts val="0"/>
              </a:spcAft>
              <a:buNone/>
              <a:defRPr sz="3600">
                <a:latin typeface="Catamaran Light"/>
                <a:ea typeface="Catamaran Light"/>
                <a:cs typeface="Catamaran Light"/>
                <a:sym typeface="Catamaran Light"/>
              </a:defRPr>
            </a:lvl6pPr>
            <a:lvl7pPr lvl="6" algn="ctr" rtl="0">
              <a:spcBef>
                <a:spcPts val="0"/>
              </a:spcBef>
              <a:spcAft>
                <a:spcPts val="0"/>
              </a:spcAft>
              <a:buNone/>
              <a:defRPr sz="3600">
                <a:latin typeface="Catamaran Light"/>
                <a:ea typeface="Catamaran Light"/>
                <a:cs typeface="Catamaran Light"/>
                <a:sym typeface="Catamaran Light"/>
              </a:defRPr>
            </a:lvl7pPr>
            <a:lvl8pPr lvl="7" algn="ctr" rtl="0">
              <a:spcBef>
                <a:spcPts val="0"/>
              </a:spcBef>
              <a:spcAft>
                <a:spcPts val="0"/>
              </a:spcAft>
              <a:buNone/>
              <a:defRPr sz="3600">
                <a:latin typeface="Catamaran Light"/>
                <a:ea typeface="Catamaran Light"/>
                <a:cs typeface="Catamaran Light"/>
                <a:sym typeface="Catamaran Light"/>
              </a:defRPr>
            </a:lvl8pPr>
            <a:lvl9pPr lvl="8" algn="ctr" rtl="0">
              <a:spcBef>
                <a:spcPts val="0"/>
              </a:spcBef>
              <a:spcAft>
                <a:spcPts val="0"/>
              </a:spcAft>
              <a:buNone/>
              <a:defRPr sz="3600">
                <a:latin typeface="Catamaran Light"/>
                <a:ea typeface="Catamaran Light"/>
                <a:cs typeface="Catamaran Light"/>
                <a:sym typeface="Catamaran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4">
  <p:cSld name="CUSTOM_33">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840600" y="2432150"/>
            <a:ext cx="1650300" cy="7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3" name="Google Shape;93;p17"/>
          <p:cNvSpPr txBox="1">
            <a:spLocks noGrp="1"/>
          </p:cNvSpPr>
          <p:nvPr>
            <p:ph type="subTitle" idx="2"/>
          </p:nvPr>
        </p:nvSpPr>
        <p:spPr>
          <a:xfrm>
            <a:off x="4702174" y="1049093"/>
            <a:ext cx="1960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4" name="Google Shape;94;p17"/>
          <p:cNvSpPr txBox="1">
            <a:spLocks noGrp="1"/>
          </p:cNvSpPr>
          <p:nvPr>
            <p:ph type="ctrTitle"/>
          </p:nvPr>
        </p:nvSpPr>
        <p:spPr>
          <a:xfrm>
            <a:off x="-533400" y="2047350"/>
            <a:ext cx="3024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5" name="Google Shape;95;p17"/>
          <p:cNvSpPr txBox="1">
            <a:spLocks noGrp="1"/>
          </p:cNvSpPr>
          <p:nvPr>
            <p:ph type="ctrTitle" idx="3"/>
          </p:nvPr>
        </p:nvSpPr>
        <p:spPr>
          <a:xfrm>
            <a:off x="4702174" y="664293"/>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 name="Google Shape;96;p17"/>
          <p:cNvSpPr txBox="1">
            <a:spLocks noGrp="1"/>
          </p:cNvSpPr>
          <p:nvPr>
            <p:ph type="subTitle" idx="4"/>
          </p:nvPr>
        </p:nvSpPr>
        <p:spPr>
          <a:xfrm>
            <a:off x="4702174" y="3788925"/>
            <a:ext cx="2214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7"/>
          <p:cNvSpPr txBox="1">
            <a:spLocks noGrp="1"/>
          </p:cNvSpPr>
          <p:nvPr>
            <p:ph type="ctrTitle" idx="5"/>
          </p:nvPr>
        </p:nvSpPr>
        <p:spPr>
          <a:xfrm>
            <a:off x="4702174" y="3389725"/>
            <a:ext cx="24756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 name="Google Shape;98;p17"/>
          <p:cNvSpPr txBox="1">
            <a:spLocks noGrp="1"/>
          </p:cNvSpPr>
          <p:nvPr>
            <p:ph type="ctrTitle" idx="6"/>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99"/>
        <p:cNvGrpSpPr/>
        <p:nvPr/>
      </p:nvGrpSpPr>
      <p:grpSpPr>
        <a:xfrm>
          <a:off x="0" y="0"/>
          <a:ext cx="0" cy="0"/>
          <a:chOff x="0" y="0"/>
          <a:chExt cx="0" cy="0"/>
        </a:xfrm>
      </p:grpSpPr>
      <p:sp>
        <p:nvSpPr>
          <p:cNvPr id="100" name="Google Shape;100;p18"/>
          <p:cNvSpPr txBox="1">
            <a:spLocks noGrp="1"/>
          </p:cNvSpPr>
          <p:nvPr>
            <p:ph type="ctrTitle"/>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1" name="Google Shape;101;p18"/>
          <p:cNvSpPr txBox="1">
            <a:spLocks noGrp="1"/>
          </p:cNvSpPr>
          <p:nvPr>
            <p:ph type="subTitle" idx="1"/>
          </p:nvPr>
        </p:nvSpPr>
        <p:spPr>
          <a:xfrm>
            <a:off x="1579064" y="2147200"/>
            <a:ext cx="16266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2" name="Google Shape;102;p18"/>
          <p:cNvSpPr txBox="1">
            <a:spLocks noGrp="1"/>
          </p:cNvSpPr>
          <p:nvPr>
            <p:ph type="ctrTitle" idx="2"/>
          </p:nvPr>
        </p:nvSpPr>
        <p:spPr>
          <a:xfrm>
            <a:off x="1579064" y="17624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3" name="Google Shape;103;p18"/>
          <p:cNvSpPr txBox="1">
            <a:spLocks noGrp="1"/>
          </p:cNvSpPr>
          <p:nvPr>
            <p:ph type="subTitle" idx="3"/>
          </p:nvPr>
        </p:nvSpPr>
        <p:spPr>
          <a:xfrm>
            <a:off x="4068269" y="2147200"/>
            <a:ext cx="16266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4" name="Google Shape;104;p18"/>
          <p:cNvSpPr txBox="1">
            <a:spLocks noGrp="1"/>
          </p:cNvSpPr>
          <p:nvPr>
            <p:ph type="ctrTitle" idx="4"/>
          </p:nvPr>
        </p:nvSpPr>
        <p:spPr>
          <a:xfrm>
            <a:off x="3075567" y="1762400"/>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0" name="Google Shape;110;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2"/>
        <p:cNvGrpSpPr/>
        <p:nvPr/>
      </p:nvGrpSpPr>
      <p:grpSpPr>
        <a:xfrm>
          <a:off x="0" y="0"/>
          <a:ext cx="0" cy="0"/>
          <a:chOff x="0" y="0"/>
          <a:chExt cx="0" cy="0"/>
        </a:xfrm>
      </p:grpSpPr>
      <p:sp>
        <p:nvSpPr>
          <p:cNvPr id="53" name="Google Shape;53;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hyperlink" Target="mailto:202001449@daiict.ac.in" TargetMode="External"/><Relationship Id="rId5" Type="http://schemas.openxmlformats.org/officeDocument/2006/relationships/hyperlink" Target="mailto:202001271@daiict.ac.in" TargetMode="External"/><Relationship Id="rId4" Type="http://schemas.openxmlformats.org/officeDocument/2006/relationships/hyperlink" Target="mailto:202001465@daiict.ac.i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l="5067" r="5076"/>
          <a:stretch/>
        </p:blipFill>
        <p:spPr>
          <a:xfrm>
            <a:off x="2214591" y="0"/>
            <a:ext cx="6929408" cy="5143499"/>
          </a:xfrm>
          <a:prstGeom prst="rect">
            <a:avLst/>
          </a:prstGeom>
          <a:noFill/>
          <a:ln>
            <a:noFill/>
          </a:ln>
        </p:spPr>
      </p:pic>
      <p:sp>
        <p:nvSpPr>
          <p:cNvPr id="120" name="Google Shape;120;p22"/>
          <p:cNvSpPr/>
          <p:nvPr/>
        </p:nvSpPr>
        <p:spPr>
          <a:xfrm rot="5400000">
            <a:off x="1428875" y="13850"/>
            <a:ext cx="3358800" cy="50265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txBox="1">
            <a:spLocks noGrp="1"/>
          </p:cNvSpPr>
          <p:nvPr>
            <p:ph type="subTitle" idx="1"/>
          </p:nvPr>
        </p:nvSpPr>
        <p:spPr>
          <a:xfrm>
            <a:off x="852875" y="3247250"/>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900">
                <a:solidFill>
                  <a:schemeClr val="lt1"/>
                </a:solidFill>
                <a:latin typeface="JetBrains Mono SemiBold"/>
                <a:ea typeface="JetBrains Mono SemiBold"/>
                <a:cs typeface="JetBrains Mono SemiBold"/>
                <a:sym typeface="JetBrains Mono SemiBold"/>
              </a:rPr>
              <a:t>Team ID: TF3</a:t>
            </a:r>
            <a:endParaRPr sz="1900">
              <a:solidFill>
                <a:schemeClr val="lt1"/>
              </a:solidFill>
              <a:latin typeface="JetBrains Mono SemiBold"/>
              <a:ea typeface="JetBrains Mono SemiBold"/>
              <a:cs typeface="JetBrains Mono SemiBold"/>
              <a:sym typeface="JetBrains Mono SemiBold"/>
            </a:endParaRPr>
          </a:p>
        </p:txBody>
      </p:sp>
      <p:sp>
        <p:nvSpPr>
          <p:cNvPr id="122" name="Google Shape;122;p22"/>
          <p:cNvSpPr txBox="1">
            <a:spLocks noGrp="1"/>
          </p:cNvSpPr>
          <p:nvPr>
            <p:ph type="ctrTitle"/>
          </p:nvPr>
        </p:nvSpPr>
        <p:spPr>
          <a:xfrm>
            <a:off x="812075" y="1635950"/>
            <a:ext cx="45924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900">
                <a:solidFill>
                  <a:schemeClr val="lt1"/>
                </a:solidFill>
                <a:latin typeface="JetBrains Mono"/>
                <a:ea typeface="JetBrains Mono"/>
                <a:cs typeface="JetBrains Mono"/>
                <a:sym typeface="JetBrains Mono"/>
              </a:rPr>
              <a:t>Video Streaming with RTSP and RTP</a:t>
            </a:r>
            <a:endParaRPr sz="3900">
              <a:solidFill>
                <a:schemeClr val="lt1"/>
              </a:solidFill>
              <a:latin typeface="JetBrains Mono"/>
              <a:ea typeface="JetBrains Mono"/>
              <a:cs typeface="JetBrains Mono"/>
              <a:sym typeface="JetBrains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1"/>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Client.py</a:t>
            </a:r>
            <a:endParaRPr/>
          </a:p>
        </p:txBody>
      </p:sp>
      <p:sp>
        <p:nvSpPr>
          <p:cNvPr id="231" name="Google Shape;231;p31"/>
          <p:cNvSpPr/>
          <p:nvPr/>
        </p:nvSpPr>
        <p:spPr>
          <a:xfrm>
            <a:off x="0" y="0"/>
            <a:ext cx="7215000" cy="51435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txBox="1">
            <a:spLocks noGrp="1"/>
          </p:cNvSpPr>
          <p:nvPr>
            <p:ph type="subTitle" idx="3"/>
          </p:nvPr>
        </p:nvSpPr>
        <p:spPr>
          <a:xfrm>
            <a:off x="716850" y="604550"/>
            <a:ext cx="2259000" cy="102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FFFFFF"/>
                </a:solidFill>
                <a:latin typeface="Avenir"/>
                <a:ea typeface="Avenir"/>
                <a:cs typeface="Avenir"/>
                <a:sym typeface="Avenir"/>
              </a:rPr>
              <a:t>2 helper methods to show the payload as a image on the video label in GUI</a:t>
            </a:r>
            <a:endParaRPr sz="1400">
              <a:solidFill>
                <a:srgbClr val="FFFFFF"/>
              </a:solidFill>
              <a:latin typeface="Avenir"/>
              <a:ea typeface="Avenir"/>
              <a:cs typeface="Avenir"/>
              <a:sym typeface="Avenir"/>
            </a:endParaRPr>
          </a:p>
        </p:txBody>
      </p:sp>
      <p:sp>
        <p:nvSpPr>
          <p:cNvPr id="233" name="Google Shape;233;p31"/>
          <p:cNvSpPr txBox="1">
            <a:spLocks noGrp="1"/>
          </p:cNvSpPr>
          <p:nvPr>
            <p:ph type="ctrTitle"/>
          </p:nvPr>
        </p:nvSpPr>
        <p:spPr>
          <a:xfrm>
            <a:off x="0" y="171175"/>
            <a:ext cx="36927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updateMovie and writeFrame</a:t>
            </a:r>
            <a:endParaRPr/>
          </a:p>
        </p:txBody>
      </p:sp>
      <p:sp>
        <p:nvSpPr>
          <p:cNvPr id="234" name="Google Shape;234;p31"/>
          <p:cNvSpPr txBox="1">
            <a:spLocks noGrp="1"/>
          </p:cNvSpPr>
          <p:nvPr>
            <p:ph type="ctrTitle"/>
          </p:nvPr>
        </p:nvSpPr>
        <p:spPr>
          <a:xfrm>
            <a:off x="3522300" y="171175"/>
            <a:ext cx="36927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00"/>
                </a:solidFill>
              </a:rPr>
              <a:t>sendRtspRequest</a:t>
            </a:r>
            <a:endParaRPr>
              <a:solidFill>
                <a:srgbClr val="FFFF00"/>
              </a:solidFill>
            </a:endParaRPr>
          </a:p>
        </p:txBody>
      </p:sp>
      <p:sp>
        <p:nvSpPr>
          <p:cNvPr id="235" name="Google Shape;235;p31"/>
          <p:cNvSpPr txBox="1">
            <a:spLocks noGrp="1"/>
          </p:cNvSpPr>
          <p:nvPr>
            <p:ph type="subTitle" idx="3"/>
          </p:nvPr>
        </p:nvSpPr>
        <p:spPr>
          <a:xfrm>
            <a:off x="3692700" y="528350"/>
            <a:ext cx="3522300" cy="175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FFFFFF"/>
                </a:solidFill>
                <a:latin typeface="Avenir"/>
                <a:ea typeface="Avenir"/>
                <a:cs typeface="Avenir"/>
                <a:sym typeface="Avenir"/>
              </a:rPr>
              <a:t>Checks the state and allows only the request that can be sent according to the state of the client.</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a:solidFill>
                  <a:srgbClr val="FFFFFF"/>
                </a:solidFill>
                <a:latin typeface="Avenir"/>
                <a:ea typeface="Avenir"/>
                <a:cs typeface="Avenir"/>
                <a:sym typeface="Avenir"/>
              </a:rPr>
              <a:t>Sends Rtsp Request and initializes sequence number as 1 in case of SETUP request and increments it in case of any other requests.</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a:solidFill>
                  <a:srgbClr val="FFFFFF"/>
                </a:solidFill>
                <a:latin typeface="Avenir"/>
                <a:ea typeface="Avenir"/>
                <a:cs typeface="Avenir"/>
                <a:sym typeface="Avenir"/>
              </a:rPr>
              <a:t>Contents of the packets are identical, except for the request code.</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a:solidFill>
                  <a:srgbClr val="FFFFFF"/>
                </a:solidFill>
                <a:latin typeface="Avenir"/>
                <a:ea typeface="Avenir"/>
                <a:cs typeface="Avenir"/>
                <a:sym typeface="Avenir"/>
              </a:rPr>
              <a:t>We have to encode the request because strings can not be sent in python3. the data to be sent must be of type bytes. we use encode() for getting this job done.</a:t>
            </a:r>
            <a:endParaRPr sz="1400">
              <a:solidFill>
                <a:srgbClr val="FFFFFF"/>
              </a:solidFill>
              <a:latin typeface="Avenir"/>
              <a:ea typeface="Avenir"/>
              <a:cs typeface="Avenir"/>
              <a:sym typeface="Avenir"/>
            </a:endParaRPr>
          </a:p>
          <a:p>
            <a:pPr marL="0" lvl="0" indent="0" algn="ctr" rtl="0">
              <a:spcBef>
                <a:spcPts val="0"/>
              </a:spcBef>
              <a:spcAft>
                <a:spcPts val="0"/>
              </a:spcAft>
              <a:buNone/>
            </a:pPr>
            <a:endParaRPr sz="1400">
              <a:solidFill>
                <a:srgbClr val="FFFFFF"/>
              </a:solidFill>
              <a:latin typeface="Avenir"/>
              <a:ea typeface="Avenir"/>
              <a:cs typeface="Avenir"/>
              <a:sym typeface="Avenir"/>
            </a:endParaRPr>
          </a:p>
          <a:p>
            <a:pPr marL="0" lvl="0" indent="0" algn="ctr" rtl="0">
              <a:spcBef>
                <a:spcPts val="0"/>
              </a:spcBef>
              <a:spcAft>
                <a:spcPts val="0"/>
              </a:spcAft>
              <a:buNone/>
            </a:pPr>
            <a:endParaRPr sz="1400">
              <a:solidFill>
                <a:srgbClr val="FFFFFF"/>
              </a:solidFill>
              <a:latin typeface="Avenir"/>
              <a:ea typeface="Avenir"/>
              <a:cs typeface="Avenir"/>
              <a:sym typeface="Avenir"/>
            </a:endParaRPr>
          </a:p>
        </p:txBody>
      </p:sp>
      <p:sp>
        <p:nvSpPr>
          <p:cNvPr id="236" name="Google Shape;236;p31"/>
          <p:cNvSpPr txBox="1">
            <a:spLocks noGrp="1"/>
          </p:cNvSpPr>
          <p:nvPr>
            <p:ph type="ctrTitle"/>
          </p:nvPr>
        </p:nvSpPr>
        <p:spPr>
          <a:xfrm>
            <a:off x="3522300" y="3393759"/>
            <a:ext cx="36927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recvRtspReply</a:t>
            </a:r>
            <a:endParaRPr/>
          </a:p>
        </p:txBody>
      </p:sp>
      <p:sp>
        <p:nvSpPr>
          <p:cNvPr id="237" name="Google Shape;237;p31"/>
          <p:cNvSpPr txBox="1">
            <a:spLocks noGrp="1"/>
          </p:cNvSpPr>
          <p:nvPr>
            <p:ph type="subTitle" idx="3"/>
          </p:nvPr>
        </p:nvSpPr>
        <p:spPr>
          <a:xfrm>
            <a:off x="3692700" y="3771850"/>
            <a:ext cx="3522300" cy="120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FFFFFF"/>
                </a:solidFill>
                <a:latin typeface="Avenir"/>
                <a:ea typeface="Avenir"/>
                <a:cs typeface="Avenir"/>
                <a:sym typeface="Avenir"/>
              </a:rPr>
              <a:t>Runs in another thread, receives Rtsp Replies. Decodes it in utf-8 encoding then passes it to parseRtspReply method.</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a:solidFill>
                  <a:srgbClr val="FFFFFF"/>
                </a:solidFill>
                <a:latin typeface="Avenir"/>
                <a:ea typeface="Avenir"/>
                <a:cs typeface="Avenir"/>
                <a:sym typeface="Avenir"/>
              </a:rPr>
              <a:t>Closes RTSP socket on client on a TEARDOWN Reply</a:t>
            </a:r>
            <a:endParaRPr sz="1400">
              <a:solidFill>
                <a:srgbClr val="FFFFFF"/>
              </a:solidFill>
              <a:latin typeface="Avenir"/>
              <a:ea typeface="Avenir"/>
              <a:cs typeface="Avenir"/>
              <a:sym typeface="Avenir"/>
            </a:endParaRPr>
          </a:p>
        </p:txBody>
      </p:sp>
      <p:sp>
        <p:nvSpPr>
          <p:cNvPr id="238" name="Google Shape;238;p31"/>
          <p:cNvSpPr txBox="1">
            <a:spLocks noGrp="1"/>
          </p:cNvSpPr>
          <p:nvPr>
            <p:ph type="ctrTitle"/>
          </p:nvPr>
        </p:nvSpPr>
        <p:spPr>
          <a:xfrm>
            <a:off x="0" y="1453375"/>
            <a:ext cx="36927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00"/>
                </a:solidFill>
              </a:rPr>
              <a:t>parseRtspReply</a:t>
            </a:r>
            <a:endParaRPr>
              <a:solidFill>
                <a:srgbClr val="FFFF00"/>
              </a:solidFill>
            </a:endParaRPr>
          </a:p>
        </p:txBody>
      </p:sp>
      <p:sp>
        <p:nvSpPr>
          <p:cNvPr id="239" name="Google Shape;239;p31"/>
          <p:cNvSpPr txBox="1">
            <a:spLocks noGrp="1"/>
          </p:cNvSpPr>
          <p:nvPr>
            <p:ph type="subTitle" idx="3"/>
          </p:nvPr>
        </p:nvSpPr>
        <p:spPr>
          <a:xfrm>
            <a:off x="0" y="1873150"/>
            <a:ext cx="3607500" cy="30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FFFFFF"/>
                </a:solidFill>
                <a:latin typeface="Avenir"/>
                <a:ea typeface="Avenir"/>
                <a:cs typeface="Avenir"/>
                <a:sym typeface="Avenir"/>
              </a:rPr>
              <a:t>Parses the RTSP message received from served, perform several checks and update the state of the client based on that. </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a:solidFill>
                  <a:srgbClr val="FFFFFF"/>
                </a:solidFill>
                <a:latin typeface="Avenir"/>
                <a:ea typeface="Avenir"/>
                <a:cs typeface="Avenir"/>
                <a:sym typeface="Avenir"/>
              </a:rPr>
              <a:t>Uses split() function of python3</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a:solidFill>
                  <a:srgbClr val="FFFFFF"/>
                </a:solidFill>
                <a:latin typeface="Avenir"/>
                <a:ea typeface="Avenir"/>
                <a:cs typeface="Avenir"/>
                <a:sym typeface="Avenir"/>
              </a:rPr>
              <a:t>Checks: is RTSP Sequence number same? is the Session ID same?</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a:solidFill>
                  <a:srgbClr val="FFFFFF"/>
                </a:solidFill>
                <a:latin typeface="Avenir"/>
                <a:ea typeface="Avenir"/>
                <a:cs typeface="Avenir"/>
                <a:sym typeface="Avenir"/>
              </a:rPr>
              <a:t>Updating the state of the client:</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a:solidFill>
                  <a:srgbClr val="FFFFFF"/>
                </a:solidFill>
                <a:latin typeface="Avenir"/>
                <a:ea typeface="Avenir"/>
                <a:cs typeface="Avenir"/>
                <a:sym typeface="Avenir"/>
              </a:rPr>
              <a:t>we use requestSent property for the task. </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a:solidFill>
                  <a:srgbClr val="FFFFFF"/>
                </a:solidFill>
                <a:latin typeface="Avenir"/>
                <a:ea typeface="Avenir"/>
                <a:cs typeface="Avenir"/>
                <a:sym typeface="Avenir"/>
              </a:rPr>
              <a:t>SETUP: then state will be updated to READY and RTP port will be opened by calling openRtpPort.</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a:solidFill>
                  <a:srgbClr val="FFFFFF"/>
                </a:solidFill>
                <a:latin typeface="Avenir"/>
                <a:ea typeface="Avenir"/>
                <a:cs typeface="Avenir"/>
                <a:sym typeface="Avenir"/>
              </a:rPr>
              <a:t>PLAY: State will be updated to PLAYING</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a:solidFill>
                  <a:srgbClr val="FFFFFF"/>
                </a:solidFill>
                <a:latin typeface="Avenir"/>
                <a:ea typeface="Avenir"/>
                <a:cs typeface="Avenir"/>
                <a:sym typeface="Avenir"/>
              </a:rPr>
              <a:t>PAUSE: state will be updated to READY</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a:solidFill>
                  <a:srgbClr val="FFFFFF"/>
                </a:solidFill>
                <a:latin typeface="Avenir"/>
                <a:ea typeface="Avenir"/>
                <a:cs typeface="Avenir"/>
                <a:sym typeface="Avenir"/>
              </a:rPr>
              <a:t>TEARDOWN: state will be updated to INIT </a:t>
            </a:r>
            <a:endParaRPr sz="1400">
              <a:solidFill>
                <a:srgbClr val="FFFFFF"/>
              </a:solidFill>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2"/>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ServerWorker.py</a:t>
            </a:r>
            <a:endParaRPr/>
          </a:p>
        </p:txBody>
      </p:sp>
      <p:sp>
        <p:nvSpPr>
          <p:cNvPr id="245" name="Google Shape;245;p32"/>
          <p:cNvSpPr/>
          <p:nvPr/>
        </p:nvSpPr>
        <p:spPr>
          <a:xfrm>
            <a:off x="0" y="0"/>
            <a:ext cx="7215000" cy="51435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txBox="1">
            <a:spLocks noGrp="1"/>
          </p:cNvSpPr>
          <p:nvPr>
            <p:ph type="subTitle" idx="3"/>
          </p:nvPr>
        </p:nvSpPr>
        <p:spPr>
          <a:xfrm>
            <a:off x="716850" y="604550"/>
            <a:ext cx="2259000" cy="102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FFFFFF"/>
                </a:solidFill>
                <a:latin typeface="Avenir"/>
                <a:ea typeface="Avenir"/>
                <a:cs typeface="Avenir"/>
                <a:sym typeface="Avenir"/>
              </a:rPr>
              <a:t>properties are stored in one dictionary named clientInfo.</a:t>
            </a:r>
            <a:endParaRPr sz="1400">
              <a:solidFill>
                <a:srgbClr val="FFFFFF"/>
              </a:solidFill>
              <a:latin typeface="Avenir"/>
              <a:ea typeface="Avenir"/>
              <a:cs typeface="Avenir"/>
              <a:sym typeface="Avenir"/>
            </a:endParaRPr>
          </a:p>
        </p:txBody>
      </p:sp>
      <p:sp>
        <p:nvSpPr>
          <p:cNvPr id="247" name="Google Shape;247;p32"/>
          <p:cNvSpPr txBox="1">
            <a:spLocks noGrp="1"/>
          </p:cNvSpPr>
          <p:nvPr>
            <p:ph type="ctrTitle"/>
          </p:nvPr>
        </p:nvSpPr>
        <p:spPr>
          <a:xfrm>
            <a:off x="0" y="171175"/>
            <a:ext cx="36927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the constructor __init__</a:t>
            </a:r>
            <a:endParaRPr>
              <a:solidFill>
                <a:srgbClr val="FFFFFF"/>
              </a:solidFill>
            </a:endParaRPr>
          </a:p>
        </p:txBody>
      </p:sp>
      <p:sp>
        <p:nvSpPr>
          <p:cNvPr id="248" name="Google Shape;248;p32"/>
          <p:cNvSpPr txBox="1">
            <a:spLocks noGrp="1"/>
          </p:cNvSpPr>
          <p:nvPr>
            <p:ph type="ctrTitle"/>
          </p:nvPr>
        </p:nvSpPr>
        <p:spPr>
          <a:xfrm>
            <a:off x="3522300" y="171175"/>
            <a:ext cx="36927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00"/>
                </a:solidFill>
              </a:rPr>
              <a:t>processRtspRequest</a:t>
            </a:r>
            <a:endParaRPr>
              <a:solidFill>
                <a:srgbClr val="FFFF00"/>
              </a:solidFill>
            </a:endParaRPr>
          </a:p>
        </p:txBody>
      </p:sp>
      <p:sp>
        <p:nvSpPr>
          <p:cNvPr id="249" name="Google Shape;249;p32"/>
          <p:cNvSpPr txBox="1">
            <a:spLocks noGrp="1"/>
          </p:cNvSpPr>
          <p:nvPr>
            <p:ph type="subTitle" idx="3"/>
          </p:nvPr>
        </p:nvSpPr>
        <p:spPr>
          <a:xfrm>
            <a:off x="3692700" y="528350"/>
            <a:ext cx="3522300" cy="28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FFFFFF"/>
                </a:solidFill>
                <a:latin typeface="Avenir"/>
                <a:ea typeface="Avenir"/>
                <a:cs typeface="Avenir"/>
                <a:sym typeface="Avenir"/>
              </a:rPr>
              <a:t>Parses the RTSP Request by using split() and updates the state and sends a reply. </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b="1">
                <a:solidFill>
                  <a:srgbClr val="FFFFFF"/>
                </a:solidFill>
                <a:latin typeface="Avenir"/>
                <a:ea typeface="Avenir"/>
                <a:cs typeface="Avenir"/>
                <a:sym typeface="Avenir"/>
              </a:rPr>
              <a:t>SETUP:</a:t>
            </a:r>
            <a:r>
              <a:rPr lang="es" sz="1400">
                <a:solidFill>
                  <a:srgbClr val="FFFFFF"/>
                </a:solidFill>
                <a:latin typeface="Avenir"/>
                <a:ea typeface="Avenir"/>
                <a:cs typeface="Avenir"/>
                <a:sym typeface="Avenir"/>
              </a:rPr>
              <a:t> State will be set to READY, a random Sesssion ID will be generated. </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b="1">
                <a:solidFill>
                  <a:srgbClr val="FFFFFF"/>
                </a:solidFill>
                <a:latin typeface="Avenir"/>
                <a:ea typeface="Avenir"/>
                <a:cs typeface="Avenir"/>
                <a:sym typeface="Avenir"/>
              </a:rPr>
              <a:t>PLAY: </a:t>
            </a:r>
            <a:r>
              <a:rPr lang="es" sz="1400">
                <a:solidFill>
                  <a:srgbClr val="FFFFFF"/>
                </a:solidFill>
                <a:latin typeface="Avenir"/>
                <a:ea typeface="Avenir"/>
                <a:cs typeface="Avenir"/>
                <a:sym typeface="Avenir"/>
              </a:rPr>
              <a:t>State will be set to PLAYING, an UDP port will be opened for streaming RTP Packets in a new thread.</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b="1">
                <a:solidFill>
                  <a:srgbClr val="FFFFFF"/>
                </a:solidFill>
                <a:latin typeface="Avenir"/>
                <a:ea typeface="Avenir"/>
                <a:cs typeface="Avenir"/>
                <a:sym typeface="Avenir"/>
              </a:rPr>
              <a:t>PAUSE:</a:t>
            </a:r>
            <a:r>
              <a:rPr lang="es" sz="1400">
                <a:solidFill>
                  <a:srgbClr val="FFFFFF"/>
                </a:solidFill>
                <a:latin typeface="Avenir"/>
                <a:ea typeface="Avenir"/>
                <a:cs typeface="Avenir"/>
                <a:sym typeface="Avenir"/>
              </a:rPr>
              <a:t> State will be updated to READY and the streaming thread will be stopped.</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b="1">
                <a:solidFill>
                  <a:srgbClr val="FFFFFF"/>
                </a:solidFill>
                <a:latin typeface="Avenir"/>
                <a:ea typeface="Avenir"/>
                <a:cs typeface="Avenir"/>
                <a:sym typeface="Avenir"/>
              </a:rPr>
              <a:t>TEARDOWN:</a:t>
            </a:r>
            <a:r>
              <a:rPr lang="es" sz="1400">
                <a:solidFill>
                  <a:srgbClr val="FFFFFF"/>
                </a:solidFill>
                <a:latin typeface="Avenir"/>
                <a:ea typeface="Avenir"/>
                <a:cs typeface="Avenir"/>
                <a:sym typeface="Avenir"/>
              </a:rPr>
              <a:t> The streaming thread will be turned off and  RTP socket will be closed.</a:t>
            </a:r>
            <a:endParaRPr sz="1400">
              <a:solidFill>
                <a:srgbClr val="FFFFFF"/>
              </a:solidFill>
              <a:latin typeface="Avenir"/>
              <a:ea typeface="Avenir"/>
              <a:cs typeface="Avenir"/>
              <a:sym typeface="Avenir"/>
            </a:endParaRPr>
          </a:p>
          <a:p>
            <a:pPr marL="0" lvl="0" indent="0" algn="ctr" rtl="0">
              <a:spcBef>
                <a:spcPts val="0"/>
              </a:spcBef>
              <a:spcAft>
                <a:spcPts val="0"/>
              </a:spcAft>
              <a:buNone/>
            </a:pPr>
            <a:endParaRPr sz="1400">
              <a:solidFill>
                <a:srgbClr val="FFFFFF"/>
              </a:solidFill>
              <a:latin typeface="Avenir"/>
              <a:ea typeface="Avenir"/>
              <a:cs typeface="Avenir"/>
              <a:sym typeface="Avenir"/>
            </a:endParaRPr>
          </a:p>
          <a:p>
            <a:pPr marL="0" lvl="0" indent="0" algn="ctr" rtl="0">
              <a:spcBef>
                <a:spcPts val="0"/>
              </a:spcBef>
              <a:spcAft>
                <a:spcPts val="0"/>
              </a:spcAft>
              <a:buNone/>
            </a:pPr>
            <a:endParaRPr sz="1400">
              <a:solidFill>
                <a:srgbClr val="FFFFFF"/>
              </a:solidFill>
              <a:latin typeface="Avenir"/>
              <a:ea typeface="Avenir"/>
              <a:cs typeface="Avenir"/>
              <a:sym typeface="Avenir"/>
            </a:endParaRPr>
          </a:p>
        </p:txBody>
      </p:sp>
      <p:sp>
        <p:nvSpPr>
          <p:cNvPr id="250" name="Google Shape;250;p32"/>
          <p:cNvSpPr txBox="1">
            <a:spLocks noGrp="1"/>
          </p:cNvSpPr>
          <p:nvPr>
            <p:ph type="ctrTitle"/>
          </p:nvPr>
        </p:nvSpPr>
        <p:spPr>
          <a:xfrm>
            <a:off x="3522300" y="3393759"/>
            <a:ext cx="36927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recvRtsp</a:t>
            </a:r>
            <a:endParaRPr>
              <a:solidFill>
                <a:srgbClr val="FFFFFF"/>
              </a:solidFill>
            </a:endParaRPr>
          </a:p>
        </p:txBody>
      </p:sp>
      <p:sp>
        <p:nvSpPr>
          <p:cNvPr id="251" name="Google Shape;251;p32"/>
          <p:cNvSpPr txBox="1">
            <a:spLocks noGrp="1"/>
          </p:cNvSpPr>
          <p:nvPr>
            <p:ph type="subTitle" idx="3"/>
          </p:nvPr>
        </p:nvSpPr>
        <p:spPr>
          <a:xfrm>
            <a:off x="3692700" y="3771850"/>
            <a:ext cx="3522300" cy="120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FFFFFF"/>
                </a:solidFill>
                <a:latin typeface="Avenir"/>
                <a:ea typeface="Avenir"/>
                <a:cs typeface="Avenir"/>
                <a:sym typeface="Avenir"/>
              </a:rPr>
              <a:t>Makes the reply packet and sends it to the client. 3 RTSP status codes: 200 for OK, 404 for requested file not found and 500 for connection error.</a:t>
            </a:r>
            <a:endParaRPr sz="1400">
              <a:solidFill>
                <a:srgbClr val="FFFFFF"/>
              </a:solidFill>
              <a:latin typeface="Avenir"/>
              <a:ea typeface="Avenir"/>
              <a:cs typeface="Avenir"/>
              <a:sym typeface="Avenir"/>
            </a:endParaRPr>
          </a:p>
        </p:txBody>
      </p:sp>
      <p:sp>
        <p:nvSpPr>
          <p:cNvPr id="252" name="Google Shape;252;p32"/>
          <p:cNvSpPr txBox="1">
            <a:spLocks noGrp="1"/>
          </p:cNvSpPr>
          <p:nvPr>
            <p:ph type="ctrTitle"/>
          </p:nvPr>
        </p:nvSpPr>
        <p:spPr>
          <a:xfrm>
            <a:off x="0" y="1559350"/>
            <a:ext cx="36927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chemeClr val="lt1"/>
                </a:solidFill>
              </a:rPr>
              <a:t>recvRtspRequest</a:t>
            </a:r>
            <a:endParaRPr>
              <a:solidFill>
                <a:schemeClr val="lt1"/>
              </a:solidFill>
            </a:endParaRPr>
          </a:p>
        </p:txBody>
      </p:sp>
      <p:sp>
        <p:nvSpPr>
          <p:cNvPr id="253" name="Google Shape;253;p32"/>
          <p:cNvSpPr txBox="1">
            <a:spLocks noGrp="1"/>
          </p:cNvSpPr>
          <p:nvPr>
            <p:ph type="subTitle" idx="3"/>
          </p:nvPr>
        </p:nvSpPr>
        <p:spPr>
          <a:xfrm>
            <a:off x="0" y="1979125"/>
            <a:ext cx="3607500" cy="105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FFFFFF"/>
                </a:solidFill>
                <a:latin typeface="Avenir"/>
                <a:ea typeface="Avenir"/>
                <a:cs typeface="Avenir"/>
                <a:sym typeface="Avenir"/>
              </a:rPr>
              <a:t>Runs in another thread,</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a:solidFill>
                  <a:srgbClr val="FFFFFF"/>
                </a:solidFill>
                <a:latin typeface="Avenir"/>
                <a:ea typeface="Avenir"/>
                <a:cs typeface="Avenir"/>
                <a:sym typeface="Avenir"/>
              </a:rPr>
              <a:t>listens to the incoming RTSP Requests and decode it in utf-8 format. Then passes it to processRtspRequest method.</a:t>
            </a:r>
            <a:endParaRPr sz="1400">
              <a:solidFill>
                <a:srgbClr val="FFFFFF"/>
              </a:solidFill>
              <a:latin typeface="Avenir"/>
              <a:ea typeface="Avenir"/>
              <a:cs typeface="Avenir"/>
              <a:sym typeface="Avenir"/>
            </a:endParaRPr>
          </a:p>
        </p:txBody>
      </p:sp>
      <p:sp>
        <p:nvSpPr>
          <p:cNvPr id="254" name="Google Shape;254;p32"/>
          <p:cNvSpPr txBox="1">
            <a:spLocks noGrp="1"/>
          </p:cNvSpPr>
          <p:nvPr>
            <p:ph type="ctrTitle"/>
          </p:nvPr>
        </p:nvSpPr>
        <p:spPr>
          <a:xfrm>
            <a:off x="-42600" y="3175059"/>
            <a:ext cx="36927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sendRtp</a:t>
            </a:r>
            <a:endParaRPr>
              <a:solidFill>
                <a:srgbClr val="FFFFFF"/>
              </a:solidFill>
            </a:endParaRPr>
          </a:p>
        </p:txBody>
      </p:sp>
      <p:sp>
        <p:nvSpPr>
          <p:cNvPr id="255" name="Google Shape;255;p32"/>
          <p:cNvSpPr txBox="1">
            <a:spLocks noGrp="1"/>
          </p:cNvSpPr>
          <p:nvPr>
            <p:ph type="subTitle" idx="3"/>
          </p:nvPr>
        </p:nvSpPr>
        <p:spPr>
          <a:xfrm>
            <a:off x="127800" y="3553150"/>
            <a:ext cx="3522300" cy="120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FFFFFF"/>
                </a:solidFill>
                <a:latin typeface="Avenir"/>
                <a:ea typeface="Avenir"/>
                <a:cs typeface="Avenir"/>
                <a:sym typeface="Avenir"/>
              </a:rPr>
              <a:t>Runs in another thread,</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a:solidFill>
                  <a:srgbClr val="FFFFFF"/>
                </a:solidFill>
                <a:latin typeface="Avenir"/>
                <a:ea typeface="Avenir"/>
                <a:cs typeface="Avenir"/>
                <a:sym typeface="Avenir"/>
              </a:rPr>
              <a:t>continuously stream video frame as Rtp packets to client every 50ms. </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a:solidFill>
                  <a:srgbClr val="FFFFFF"/>
                </a:solidFill>
                <a:latin typeface="Avenir"/>
                <a:ea typeface="Avenir"/>
                <a:cs typeface="Avenir"/>
                <a:sym typeface="Avenir"/>
              </a:rPr>
              <a:t>Gets the next video frame using helper methods in VideoStream.py and then puts it in a valid RTP Packet and sends it.</a:t>
            </a:r>
            <a:endParaRPr sz="1400">
              <a:solidFill>
                <a:srgbClr val="FFFFFF"/>
              </a:solidFill>
              <a:latin typeface="Avenir"/>
              <a:ea typeface="Avenir"/>
              <a:cs typeface="Avenir"/>
              <a:sym typeface="Aveni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RtpPacket.py</a:t>
            </a:r>
            <a:endParaRPr dirty="0"/>
          </a:p>
        </p:txBody>
      </p:sp>
      <p:sp>
        <p:nvSpPr>
          <p:cNvPr id="261" name="Google Shape;261;p33"/>
          <p:cNvSpPr/>
          <p:nvPr/>
        </p:nvSpPr>
        <p:spPr>
          <a:xfrm>
            <a:off x="0" y="0"/>
            <a:ext cx="7215000" cy="51435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txBox="1">
            <a:spLocks noGrp="1"/>
          </p:cNvSpPr>
          <p:nvPr>
            <p:ph type="subTitle" idx="3"/>
          </p:nvPr>
        </p:nvSpPr>
        <p:spPr>
          <a:xfrm>
            <a:off x="0" y="2751850"/>
            <a:ext cx="3692700" cy="17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FFFFFF"/>
                </a:solidFill>
                <a:latin typeface="Avenir"/>
                <a:ea typeface="Avenir"/>
                <a:cs typeface="Avenir"/>
                <a:sym typeface="Avenir"/>
              </a:rPr>
              <a:t>Puts bits and bytes of their values in the header field correctly in their place.</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a:solidFill>
                  <a:srgbClr val="FFFFFF"/>
                </a:solidFill>
                <a:latin typeface="Avenir"/>
                <a:ea typeface="Avenir"/>
                <a:cs typeface="Avenir"/>
                <a:sym typeface="Avenir"/>
              </a:rPr>
              <a:t>1st byte: 2 bits for version, 1 padding bit, 1 extension bit, 4 bits for contribution source bit.</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a:solidFill>
                  <a:srgbClr val="FFFFFF"/>
                </a:solidFill>
                <a:latin typeface="Avenir"/>
                <a:ea typeface="Avenir"/>
                <a:cs typeface="Avenir"/>
                <a:sym typeface="Avenir"/>
              </a:rPr>
              <a:t>2nd byte: 1 marker bit, 7 bits for payload type.</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a:solidFill>
                  <a:srgbClr val="FFFFFF"/>
                </a:solidFill>
                <a:latin typeface="Avenir"/>
                <a:ea typeface="Avenir"/>
                <a:cs typeface="Avenir"/>
                <a:sym typeface="Avenir"/>
              </a:rPr>
              <a:t>Next 2 bytes: sequence number (big-endian).</a:t>
            </a:r>
            <a:endParaRPr sz="1400">
              <a:solidFill>
                <a:srgbClr val="FFFFFF"/>
              </a:solidFill>
              <a:latin typeface="Avenir"/>
              <a:ea typeface="Avenir"/>
              <a:cs typeface="Avenir"/>
              <a:sym typeface="Avenir"/>
            </a:endParaRPr>
          </a:p>
          <a:p>
            <a:pPr marL="0" lvl="0" indent="0" algn="ctr" rtl="0">
              <a:spcBef>
                <a:spcPts val="0"/>
              </a:spcBef>
              <a:spcAft>
                <a:spcPts val="0"/>
              </a:spcAft>
              <a:buNone/>
            </a:pPr>
            <a:endParaRPr sz="1400">
              <a:solidFill>
                <a:srgbClr val="FFFFFF"/>
              </a:solidFill>
              <a:latin typeface="Avenir"/>
              <a:ea typeface="Avenir"/>
              <a:cs typeface="Avenir"/>
              <a:sym typeface="Avenir"/>
            </a:endParaRPr>
          </a:p>
          <a:p>
            <a:pPr marL="0" lvl="0" indent="0" algn="ctr" rtl="0">
              <a:spcBef>
                <a:spcPts val="0"/>
              </a:spcBef>
              <a:spcAft>
                <a:spcPts val="0"/>
              </a:spcAft>
              <a:buNone/>
            </a:pPr>
            <a:endParaRPr sz="1400">
              <a:solidFill>
                <a:srgbClr val="FFFFFF"/>
              </a:solidFill>
              <a:latin typeface="Avenir"/>
              <a:ea typeface="Avenir"/>
              <a:cs typeface="Avenir"/>
              <a:sym typeface="Avenir"/>
            </a:endParaRPr>
          </a:p>
        </p:txBody>
      </p:sp>
      <p:sp>
        <p:nvSpPr>
          <p:cNvPr id="263" name="Google Shape;263;p33"/>
          <p:cNvSpPr txBox="1">
            <a:spLocks noGrp="1"/>
          </p:cNvSpPr>
          <p:nvPr>
            <p:ph type="ctrTitle"/>
          </p:nvPr>
        </p:nvSpPr>
        <p:spPr>
          <a:xfrm>
            <a:off x="1761150" y="2386350"/>
            <a:ext cx="36927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00"/>
                </a:solidFill>
              </a:rPr>
              <a:t>encode</a:t>
            </a:r>
            <a:endParaRPr>
              <a:solidFill>
                <a:srgbClr val="FFFF00"/>
              </a:solidFill>
            </a:endParaRPr>
          </a:p>
        </p:txBody>
      </p:sp>
      <p:sp>
        <p:nvSpPr>
          <p:cNvPr id="264" name="Google Shape;264;p33"/>
          <p:cNvSpPr txBox="1">
            <a:spLocks noGrp="1"/>
          </p:cNvSpPr>
          <p:nvPr>
            <p:ph type="ctrTitle"/>
          </p:nvPr>
        </p:nvSpPr>
        <p:spPr>
          <a:xfrm>
            <a:off x="3692700" y="3773961"/>
            <a:ext cx="36927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decode</a:t>
            </a:r>
            <a:endParaRPr/>
          </a:p>
        </p:txBody>
      </p:sp>
      <p:sp>
        <p:nvSpPr>
          <p:cNvPr id="265" name="Google Shape;265;p33"/>
          <p:cNvSpPr txBox="1">
            <a:spLocks noGrp="1"/>
          </p:cNvSpPr>
          <p:nvPr>
            <p:ph type="subTitle" idx="3"/>
          </p:nvPr>
        </p:nvSpPr>
        <p:spPr>
          <a:xfrm>
            <a:off x="3777900" y="4206250"/>
            <a:ext cx="3522300" cy="69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FFFFFF"/>
                </a:solidFill>
                <a:latin typeface="Avenir"/>
                <a:ea typeface="Avenir"/>
                <a:cs typeface="Avenir"/>
                <a:sym typeface="Avenir"/>
              </a:rPr>
              <a:t>Separates header and payload from a whole RTP Packet.</a:t>
            </a:r>
            <a:endParaRPr sz="1400">
              <a:solidFill>
                <a:srgbClr val="FFFFFF"/>
              </a:solidFill>
              <a:latin typeface="Avenir"/>
              <a:ea typeface="Avenir"/>
              <a:cs typeface="Avenir"/>
              <a:sym typeface="Avenir"/>
            </a:endParaRPr>
          </a:p>
        </p:txBody>
      </p:sp>
      <p:pic>
        <p:nvPicPr>
          <p:cNvPr id="266" name="Google Shape;266;p33"/>
          <p:cNvPicPr preferRelativeResize="0"/>
          <p:nvPr/>
        </p:nvPicPr>
        <p:blipFill>
          <a:blip r:embed="rId3">
            <a:alphaModFix/>
          </a:blip>
          <a:stretch>
            <a:fillRect/>
          </a:stretch>
        </p:blipFill>
        <p:spPr>
          <a:xfrm>
            <a:off x="0" y="0"/>
            <a:ext cx="7214999" cy="2386340"/>
          </a:xfrm>
          <a:prstGeom prst="rect">
            <a:avLst/>
          </a:prstGeom>
          <a:noFill/>
          <a:ln>
            <a:noFill/>
          </a:ln>
        </p:spPr>
      </p:pic>
      <p:sp>
        <p:nvSpPr>
          <p:cNvPr id="267" name="Google Shape;267;p33"/>
          <p:cNvSpPr txBox="1">
            <a:spLocks noGrp="1"/>
          </p:cNvSpPr>
          <p:nvPr>
            <p:ph type="subTitle" idx="3"/>
          </p:nvPr>
        </p:nvSpPr>
        <p:spPr>
          <a:xfrm>
            <a:off x="3692700" y="2751850"/>
            <a:ext cx="3692700" cy="9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FFFFFF"/>
                </a:solidFill>
                <a:latin typeface="Avenir"/>
                <a:ea typeface="Avenir"/>
                <a:cs typeface="Avenir"/>
                <a:sym typeface="Avenir"/>
              </a:rPr>
              <a:t>Next 4 bytes: timestamp (big-endian).</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a:solidFill>
                  <a:srgbClr val="FFFFFF"/>
                </a:solidFill>
                <a:latin typeface="Avenir"/>
                <a:ea typeface="Avenir"/>
                <a:cs typeface="Avenir"/>
                <a:sym typeface="Avenir"/>
              </a:rPr>
              <a:t>Next 4 bytes: SSRC (big-endian).</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a:solidFill>
                  <a:srgbClr val="FFFFFF"/>
                </a:solidFill>
                <a:latin typeface="Avenir"/>
                <a:ea typeface="Avenir"/>
                <a:cs typeface="Avenir"/>
                <a:sym typeface="Avenir"/>
              </a:rPr>
              <a:t>Adding the payload to the packet.</a:t>
            </a:r>
            <a:endParaRPr sz="1400">
              <a:solidFill>
                <a:srgbClr val="FFFFFF"/>
              </a:solidFill>
              <a:latin typeface="Avenir"/>
              <a:ea typeface="Avenir"/>
              <a:cs typeface="Avenir"/>
              <a:sym typeface="Avenir"/>
            </a:endParaRPr>
          </a:p>
          <a:p>
            <a:pPr marL="0" lvl="0" indent="0" algn="ctr" rtl="0">
              <a:spcBef>
                <a:spcPts val="0"/>
              </a:spcBef>
              <a:spcAft>
                <a:spcPts val="0"/>
              </a:spcAft>
              <a:buNone/>
            </a:pPr>
            <a:endParaRPr sz="1400">
              <a:solidFill>
                <a:srgbClr val="FFFFFF"/>
              </a:solidFill>
              <a:latin typeface="Avenir"/>
              <a:ea typeface="Avenir"/>
              <a:cs typeface="Avenir"/>
              <a:sym typeface="Avenir"/>
            </a:endParaRPr>
          </a:p>
          <a:p>
            <a:pPr marL="0" lvl="0" indent="0" algn="ctr" rtl="0">
              <a:spcBef>
                <a:spcPts val="0"/>
              </a:spcBef>
              <a:spcAft>
                <a:spcPts val="0"/>
              </a:spcAft>
              <a:buNone/>
            </a:pPr>
            <a:endParaRPr sz="1400">
              <a:solidFill>
                <a:srgbClr val="FFFFFF"/>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1"/>
        <p:cNvGrpSpPr/>
        <p:nvPr/>
      </p:nvGrpSpPr>
      <p:grpSpPr>
        <a:xfrm>
          <a:off x="0" y="0"/>
          <a:ext cx="0" cy="0"/>
          <a:chOff x="0" y="0"/>
          <a:chExt cx="0" cy="0"/>
        </a:xfrm>
      </p:grpSpPr>
      <p:pic>
        <p:nvPicPr>
          <p:cNvPr id="272" name="Google Shape;272;p34"/>
          <p:cNvPicPr preferRelativeResize="0"/>
          <p:nvPr/>
        </p:nvPicPr>
        <p:blipFill rotWithShape="1">
          <a:blip r:embed="rId3">
            <a:alphaModFix/>
          </a:blip>
          <a:srcRect r="42971"/>
          <a:stretch/>
        </p:blipFill>
        <p:spPr>
          <a:xfrm>
            <a:off x="4743000" y="0"/>
            <a:ext cx="4400998" cy="5143497"/>
          </a:xfrm>
          <a:prstGeom prst="rect">
            <a:avLst/>
          </a:prstGeom>
          <a:noFill/>
          <a:ln>
            <a:noFill/>
          </a:ln>
        </p:spPr>
      </p:pic>
      <p:sp>
        <p:nvSpPr>
          <p:cNvPr id="273" name="Google Shape;273;p34"/>
          <p:cNvSpPr txBox="1">
            <a:spLocks noGrp="1"/>
          </p:cNvSpPr>
          <p:nvPr>
            <p:ph type="title"/>
          </p:nvPr>
        </p:nvSpPr>
        <p:spPr>
          <a:xfrm>
            <a:off x="362095" y="2123400"/>
            <a:ext cx="4666800" cy="8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000000"/>
                </a:solidFill>
              </a:rPr>
              <a:t>Block Diagram</a:t>
            </a:r>
            <a:endParaRPr dirty="0">
              <a:solidFill>
                <a:srgbClr val="000000"/>
              </a:solidFill>
            </a:endParaRPr>
          </a:p>
        </p:txBody>
      </p:sp>
      <p:sp>
        <p:nvSpPr>
          <p:cNvPr id="274" name="Google Shape;274;p34"/>
          <p:cNvSpPr/>
          <p:nvPr/>
        </p:nvSpPr>
        <p:spPr>
          <a:xfrm>
            <a:off x="0" y="1577400"/>
            <a:ext cx="362100" cy="19887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3D7BEA-882D-C072-AD86-847B0D0C50EE}"/>
              </a:ext>
            </a:extLst>
          </p:cNvPr>
          <p:cNvPicPr>
            <a:picLocks noChangeAspect="1"/>
          </p:cNvPicPr>
          <p:nvPr/>
        </p:nvPicPr>
        <p:blipFill>
          <a:blip r:embed="rId3"/>
          <a:stretch>
            <a:fillRect/>
          </a:stretch>
        </p:blipFill>
        <p:spPr>
          <a:xfrm>
            <a:off x="1218107" y="0"/>
            <a:ext cx="4887102" cy="5143500"/>
          </a:xfrm>
          <a:prstGeom prst="rect">
            <a:avLst/>
          </a:prstGeom>
        </p:spPr>
      </p:pic>
      <p:sp>
        <p:nvSpPr>
          <p:cNvPr id="6" name="Google Shape;274;p34">
            <a:extLst>
              <a:ext uri="{FF2B5EF4-FFF2-40B4-BE49-F238E27FC236}">
                <a16:creationId xmlns:a16="http://schemas.microsoft.com/office/drawing/2014/main" id="{349C2661-ACFD-8EB0-04D8-A5B3F99D47A3}"/>
              </a:ext>
            </a:extLst>
          </p:cNvPr>
          <p:cNvSpPr/>
          <p:nvPr/>
        </p:nvSpPr>
        <p:spPr>
          <a:xfrm>
            <a:off x="0" y="-145997"/>
            <a:ext cx="362100" cy="5394192"/>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74;p34">
            <a:extLst>
              <a:ext uri="{FF2B5EF4-FFF2-40B4-BE49-F238E27FC236}">
                <a16:creationId xmlns:a16="http://schemas.microsoft.com/office/drawing/2014/main" id="{8161A36B-69B3-C80E-DE74-6ED99C8C474B}"/>
              </a:ext>
            </a:extLst>
          </p:cNvPr>
          <p:cNvSpPr/>
          <p:nvPr/>
        </p:nvSpPr>
        <p:spPr>
          <a:xfrm>
            <a:off x="6961216" y="-101690"/>
            <a:ext cx="2182784" cy="5394192"/>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p33">
            <a:extLst>
              <a:ext uri="{FF2B5EF4-FFF2-40B4-BE49-F238E27FC236}">
                <a16:creationId xmlns:a16="http://schemas.microsoft.com/office/drawing/2014/main" id="{244FBC99-5635-BA4F-05D4-A7659058BDF1}"/>
              </a:ext>
            </a:extLst>
          </p:cNvPr>
          <p:cNvSpPr txBox="1">
            <a:spLocks/>
          </p:cNvSpPr>
          <p:nvPr/>
        </p:nvSpPr>
        <p:spPr>
          <a:xfrm rot="5400000">
            <a:off x="6685437" y="1646270"/>
            <a:ext cx="2913300" cy="48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b="1" dirty="0">
                <a:solidFill>
                  <a:schemeClr val="bg1"/>
                </a:solidFill>
                <a:latin typeface=""/>
              </a:rPr>
              <a:t>Block/ Class Diagram</a:t>
            </a:r>
          </a:p>
        </p:txBody>
      </p:sp>
    </p:spTree>
    <p:extLst>
      <p:ext uri="{BB962C8B-B14F-4D97-AF65-F5344CB8AC3E}">
        <p14:creationId xmlns:p14="http://schemas.microsoft.com/office/powerpoint/2010/main" val="828028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8"/>
        <p:cNvGrpSpPr/>
        <p:nvPr/>
      </p:nvGrpSpPr>
      <p:grpSpPr>
        <a:xfrm>
          <a:off x="0" y="0"/>
          <a:ext cx="0" cy="0"/>
          <a:chOff x="0" y="0"/>
          <a:chExt cx="0" cy="0"/>
        </a:xfrm>
      </p:grpSpPr>
      <p:pic>
        <p:nvPicPr>
          <p:cNvPr id="279" name="Google Shape;279;p35"/>
          <p:cNvPicPr preferRelativeResize="0"/>
          <p:nvPr/>
        </p:nvPicPr>
        <p:blipFill rotWithShape="1">
          <a:blip r:embed="rId3">
            <a:alphaModFix/>
          </a:blip>
          <a:srcRect l="24984" r="17986"/>
          <a:stretch/>
        </p:blipFill>
        <p:spPr>
          <a:xfrm>
            <a:off x="4743000" y="0"/>
            <a:ext cx="4400998" cy="5143497"/>
          </a:xfrm>
          <a:prstGeom prst="rect">
            <a:avLst/>
          </a:prstGeom>
          <a:noFill/>
          <a:ln>
            <a:noFill/>
          </a:ln>
        </p:spPr>
      </p:pic>
      <p:sp>
        <p:nvSpPr>
          <p:cNvPr id="280" name="Google Shape;280;p35"/>
          <p:cNvSpPr txBox="1">
            <a:spLocks noGrp="1"/>
          </p:cNvSpPr>
          <p:nvPr>
            <p:ph type="title"/>
          </p:nvPr>
        </p:nvSpPr>
        <p:spPr>
          <a:xfrm>
            <a:off x="362095" y="2123400"/>
            <a:ext cx="4666800" cy="8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000000"/>
                </a:solidFill>
              </a:rPr>
              <a:t>Bonus Exercises</a:t>
            </a:r>
            <a:endParaRPr>
              <a:solidFill>
                <a:srgbClr val="000000"/>
              </a:solidFill>
            </a:endParaRPr>
          </a:p>
        </p:txBody>
      </p:sp>
      <p:sp>
        <p:nvSpPr>
          <p:cNvPr id="281" name="Google Shape;281;p35"/>
          <p:cNvSpPr/>
          <p:nvPr/>
        </p:nvSpPr>
        <p:spPr>
          <a:xfrm>
            <a:off x="0" y="1577400"/>
            <a:ext cx="362100" cy="19887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Performance Evaluation</a:t>
            </a:r>
            <a:endParaRPr/>
          </a:p>
        </p:txBody>
      </p:sp>
      <p:sp>
        <p:nvSpPr>
          <p:cNvPr id="287" name="Google Shape;287;p36"/>
          <p:cNvSpPr/>
          <p:nvPr/>
        </p:nvSpPr>
        <p:spPr>
          <a:xfrm>
            <a:off x="0" y="0"/>
            <a:ext cx="7215000" cy="51435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6"/>
          <p:cNvSpPr txBox="1">
            <a:spLocks noGrp="1"/>
          </p:cNvSpPr>
          <p:nvPr>
            <p:ph type="ctrTitle"/>
          </p:nvPr>
        </p:nvSpPr>
        <p:spPr>
          <a:xfrm>
            <a:off x="1761150" y="433375"/>
            <a:ext cx="36927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200">
                <a:solidFill>
                  <a:srgbClr val="FFFFFF"/>
                </a:solidFill>
              </a:rPr>
              <a:t>RTP Packet loss rate</a:t>
            </a:r>
            <a:endParaRPr sz="2200">
              <a:solidFill>
                <a:srgbClr val="FFFFFF"/>
              </a:solidFill>
            </a:endParaRPr>
          </a:p>
        </p:txBody>
      </p:sp>
      <p:sp>
        <p:nvSpPr>
          <p:cNvPr id="289" name="Google Shape;289;p36"/>
          <p:cNvSpPr txBox="1">
            <a:spLocks noGrp="1"/>
          </p:cNvSpPr>
          <p:nvPr>
            <p:ph type="ctrTitle"/>
          </p:nvPr>
        </p:nvSpPr>
        <p:spPr>
          <a:xfrm>
            <a:off x="0" y="631650"/>
            <a:ext cx="7215000" cy="388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ctr" rtl="0">
              <a:spcBef>
                <a:spcPts val="0"/>
              </a:spcBef>
              <a:spcAft>
                <a:spcPts val="0"/>
              </a:spcAft>
              <a:buNone/>
            </a:pPr>
            <a:r>
              <a:rPr lang="es">
                <a:solidFill>
                  <a:srgbClr val="FFFFFF"/>
                </a:solidFill>
              </a:rPr>
              <a:t>Implementation</a:t>
            </a:r>
            <a:endParaRPr>
              <a:solidFill>
                <a:srgbClr val="FFFFFF"/>
              </a:solidFill>
            </a:endParaRPr>
          </a:p>
          <a:p>
            <a:pPr marL="0" lvl="0" indent="0" algn="ctr" rtl="0">
              <a:spcBef>
                <a:spcPts val="0"/>
              </a:spcBef>
              <a:spcAft>
                <a:spcPts val="0"/>
              </a:spcAft>
              <a:buNone/>
            </a:pPr>
            <a:r>
              <a:rPr lang="es" b="0">
                <a:solidFill>
                  <a:srgbClr val="FFFFFF"/>
                </a:solidFill>
                <a:latin typeface="Avenir"/>
                <a:ea typeface="Avenir"/>
                <a:cs typeface="Avenir"/>
                <a:sym typeface="Avenir"/>
              </a:rPr>
              <a:t>We need to calculate how many packets were lost and how many packets were sent for finding packet loss rate.</a:t>
            </a:r>
            <a:endParaRPr b="0">
              <a:solidFill>
                <a:srgbClr val="FFFFFF"/>
              </a:solidFill>
              <a:latin typeface="Avenir"/>
              <a:ea typeface="Avenir"/>
              <a:cs typeface="Avenir"/>
              <a:sym typeface="Avenir"/>
            </a:endParaRPr>
          </a:p>
          <a:p>
            <a:pPr marL="0" lvl="0" indent="0" algn="ctr" rtl="0">
              <a:spcBef>
                <a:spcPts val="0"/>
              </a:spcBef>
              <a:spcAft>
                <a:spcPts val="0"/>
              </a:spcAft>
              <a:buNone/>
            </a:pPr>
            <a:endParaRPr b="0">
              <a:solidFill>
                <a:srgbClr val="FFFFFF"/>
              </a:solidFill>
              <a:latin typeface="Avenir"/>
              <a:ea typeface="Avenir"/>
              <a:cs typeface="Avenir"/>
              <a:sym typeface="Avenir"/>
            </a:endParaRPr>
          </a:p>
          <a:p>
            <a:pPr marL="0" lvl="0" indent="0" algn="ctr" rtl="0">
              <a:spcBef>
                <a:spcPts val="0"/>
              </a:spcBef>
              <a:spcAft>
                <a:spcPts val="0"/>
              </a:spcAft>
              <a:buNone/>
            </a:pPr>
            <a:r>
              <a:rPr lang="es" b="0">
                <a:solidFill>
                  <a:srgbClr val="FFFFFF"/>
                </a:solidFill>
                <a:latin typeface="Avenir"/>
                <a:ea typeface="Avenir"/>
                <a:cs typeface="Avenir"/>
                <a:sym typeface="Avenir"/>
              </a:rPr>
              <a:t>For finding packets that were lost, compare the sequence number of the received RTP packet to the frame number that it should be, which is the current frame number plus 1. If it is not equal, we have a packet loss.</a:t>
            </a:r>
            <a:endParaRPr b="0">
              <a:solidFill>
                <a:srgbClr val="FFFFFF"/>
              </a:solidFill>
              <a:latin typeface="Avenir"/>
              <a:ea typeface="Avenir"/>
              <a:cs typeface="Avenir"/>
              <a:sym typeface="Avenir"/>
            </a:endParaRPr>
          </a:p>
          <a:p>
            <a:pPr marL="0" lvl="0" indent="0" algn="ctr" rtl="0">
              <a:spcBef>
                <a:spcPts val="0"/>
              </a:spcBef>
              <a:spcAft>
                <a:spcPts val="0"/>
              </a:spcAft>
              <a:buNone/>
            </a:pPr>
            <a:endParaRPr b="0">
              <a:solidFill>
                <a:srgbClr val="FFFFFF"/>
              </a:solidFill>
              <a:latin typeface="Avenir"/>
              <a:ea typeface="Avenir"/>
              <a:cs typeface="Avenir"/>
              <a:sym typeface="Avenir"/>
            </a:endParaRPr>
          </a:p>
          <a:p>
            <a:pPr marL="0" lvl="0" indent="0" algn="ctr" rtl="0">
              <a:spcBef>
                <a:spcPts val="0"/>
              </a:spcBef>
              <a:spcAft>
                <a:spcPts val="0"/>
              </a:spcAft>
              <a:buNone/>
            </a:pPr>
            <a:r>
              <a:rPr lang="es" b="0">
                <a:solidFill>
                  <a:srgbClr val="FFFFFF"/>
                </a:solidFill>
                <a:latin typeface="Avenir"/>
                <a:ea typeface="Avenir"/>
                <a:cs typeface="Avenir"/>
                <a:sym typeface="Avenir"/>
              </a:rPr>
              <a:t>For finding total number of packets sent, it is the current frame number at the time the packet loss rate is calculated. </a:t>
            </a:r>
            <a:endParaRPr b="0">
              <a:solidFill>
                <a:srgbClr val="FFFFFF"/>
              </a:solidFill>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Performance Evaluation</a:t>
            </a:r>
            <a:endParaRPr/>
          </a:p>
        </p:txBody>
      </p:sp>
      <p:sp>
        <p:nvSpPr>
          <p:cNvPr id="295" name="Google Shape;295;p37"/>
          <p:cNvSpPr/>
          <p:nvPr/>
        </p:nvSpPr>
        <p:spPr>
          <a:xfrm>
            <a:off x="0" y="0"/>
            <a:ext cx="7215000" cy="51435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txBox="1">
            <a:spLocks noGrp="1"/>
          </p:cNvSpPr>
          <p:nvPr>
            <p:ph type="ctrTitle"/>
          </p:nvPr>
        </p:nvSpPr>
        <p:spPr>
          <a:xfrm>
            <a:off x="1761150" y="433375"/>
            <a:ext cx="36927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200">
                <a:solidFill>
                  <a:srgbClr val="FFFFFF"/>
                </a:solidFill>
              </a:rPr>
              <a:t>RTP Packet loss rate</a:t>
            </a:r>
            <a:endParaRPr sz="2200">
              <a:solidFill>
                <a:srgbClr val="FFFFFF"/>
              </a:solidFill>
            </a:endParaRPr>
          </a:p>
        </p:txBody>
      </p:sp>
      <p:sp>
        <p:nvSpPr>
          <p:cNvPr id="297" name="Google Shape;297;p37"/>
          <p:cNvSpPr txBox="1">
            <a:spLocks noGrp="1"/>
          </p:cNvSpPr>
          <p:nvPr>
            <p:ph type="ctrTitle"/>
          </p:nvPr>
        </p:nvSpPr>
        <p:spPr>
          <a:xfrm>
            <a:off x="0" y="603475"/>
            <a:ext cx="7215000" cy="434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FFFFFF"/>
                </a:solidFill>
              </a:rPr>
              <a:t>Code (listenRtp method) - for detecting packet loss</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s" sz="1400">
                <a:solidFill>
                  <a:srgbClr val="F97BB0"/>
                </a:solidFill>
                <a:highlight>
                  <a:srgbClr val="292A30"/>
                </a:highlight>
                <a:latin typeface="JetBrains Mono"/>
                <a:ea typeface="JetBrains Mono"/>
                <a:cs typeface="JetBrains Mono"/>
                <a:sym typeface="JetBrains Mono"/>
              </a:rPr>
              <a:t>if </a:t>
            </a:r>
            <a:r>
              <a:rPr lang="es" sz="1400" b="0">
                <a:solidFill>
                  <a:srgbClr val="FCFCFC"/>
                </a:solidFill>
                <a:highlight>
                  <a:srgbClr val="292A30"/>
                </a:highlight>
                <a:latin typeface="JetBrains Mono"/>
                <a:ea typeface="JetBrains Mono"/>
                <a:cs typeface="JetBrains Mono"/>
                <a:sym typeface="JetBrains Mono"/>
              </a:rPr>
              <a:t>self</a:t>
            </a:r>
            <a:r>
              <a:rPr lang="es" sz="1400" b="0">
                <a:solidFill>
                  <a:srgbClr val="DFDFE0"/>
                </a:solidFill>
                <a:highlight>
                  <a:srgbClr val="292A30"/>
                </a:highlight>
                <a:latin typeface="JetBrains Mono"/>
                <a:ea typeface="JetBrains Mono"/>
                <a:cs typeface="JetBrains Mono"/>
                <a:sym typeface="JetBrains Mono"/>
              </a:rPr>
              <a:t>.frameNbr + </a:t>
            </a:r>
            <a:r>
              <a:rPr lang="es" sz="1400" b="0">
                <a:solidFill>
                  <a:srgbClr val="D7C781"/>
                </a:solidFill>
                <a:highlight>
                  <a:srgbClr val="292A30"/>
                </a:highlight>
                <a:latin typeface="JetBrains Mono"/>
                <a:ea typeface="JetBrains Mono"/>
                <a:cs typeface="JetBrains Mono"/>
                <a:sym typeface="JetBrains Mono"/>
              </a:rPr>
              <a:t>1 </a:t>
            </a:r>
            <a:r>
              <a:rPr lang="es" sz="1400" b="0">
                <a:solidFill>
                  <a:srgbClr val="DFDFE0"/>
                </a:solidFill>
                <a:highlight>
                  <a:srgbClr val="292A30"/>
                </a:highlight>
                <a:latin typeface="JetBrains Mono"/>
                <a:ea typeface="JetBrains Mono"/>
                <a:cs typeface="JetBrains Mono"/>
                <a:sym typeface="JetBrains Mono"/>
              </a:rPr>
              <a:t>!= rtpPacket.</a:t>
            </a:r>
            <a:r>
              <a:rPr lang="es" sz="1400" b="0">
                <a:solidFill>
                  <a:srgbClr val="75C2B3"/>
                </a:solidFill>
                <a:highlight>
                  <a:srgbClr val="292A30"/>
                </a:highlight>
                <a:latin typeface="JetBrains Mono"/>
                <a:ea typeface="JetBrains Mono"/>
                <a:cs typeface="JetBrains Mono"/>
                <a:sym typeface="JetBrains Mono"/>
              </a:rPr>
              <a:t>seqNum</a:t>
            </a:r>
            <a:r>
              <a:rPr lang="es" sz="1400" b="0">
                <a:solidFill>
                  <a:srgbClr val="DFDFE0"/>
                </a:solidFill>
                <a:highlight>
                  <a:srgbClr val="292A30"/>
                </a:highlight>
                <a:latin typeface="JetBrains Mono"/>
                <a:ea typeface="JetBrains Mono"/>
                <a:cs typeface="JetBrains Mono"/>
                <a:sym typeface="JetBrains Mono"/>
              </a:rPr>
              <a:t>():</a:t>
            </a:r>
            <a:endParaRPr sz="1400" b="0">
              <a:solidFill>
                <a:srgbClr val="DFDFE0"/>
              </a:solidFill>
              <a:highlight>
                <a:srgbClr val="292A30"/>
              </a:highlight>
              <a:latin typeface="JetBrains Mono"/>
              <a:ea typeface="JetBrains Mono"/>
              <a:cs typeface="JetBrains Mono"/>
              <a:sym typeface="JetBrains Mono"/>
            </a:endParaRPr>
          </a:p>
          <a:p>
            <a:pPr marL="0" lvl="0" indent="0" algn="l" rtl="0">
              <a:spcBef>
                <a:spcPts val="0"/>
              </a:spcBef>
              <a:spcAft>
                <a:spcPts val="0"/>
              </a:spcAft>
              <a:buNone/>
            </a:pPr>
            <a:r>
              <a:rPr lang="es" sz="1400" b="0">
                <a:solidFill>
                  <a:srgbClr val="DFDFE0"/>
                </a:solidFill>
                <a:highlight>
                  <a:srgbClr val="292A30"/>
                </a:highlight>
                <a:latin typeface="JetBrains Mono"/>
                <a:ea typeface="JetBrains Mono"/>
                <a:cs typeface="JetBrains Mono"/>
                <a:sym typeface="JetBrains Mono"/>
              </a:rPr>
              <a:t>   </a:t>
            </a:r>
            <a:r>
              <a:rPr lang="es" sz="1400" b="0">
                <a:solidFill>
                  <a:srgbClr val="FCFCFC"/>
                </a:solidFill>
                <a:highlight>
                  <a:srgbClr val="292A30"/>
                </a:highlight>
                <a:latin typeface="JetBrains Mono"/>
                <a:ea typeface="JetBrains Mono"/>
                <a:cs typeface="JetBrains Mono"/>
                <a:sym typeface="JetBrains Mono"/>
              </a:rPr>
              <a:t>self</a:t>
            </a:r>
            <a:r>
              <a:rPr lang="es" sz="1400" b="0">
                <a:solidFill>
                  <a:srgbClr val="DFDFE0"/>
                </a:solidFill>
                <a:highlight>
                  <a:srgbClr val="292A30"/>
                </a:highlight>
                <a:latin typeface="JetBrains Mono"/>
                <a:ea typeface="JetBrains Mono"/>
                <a:cs typeface="JetBrains Mono"/>
                <a:sym typeface="JetBrains Mono"/>
              </a:rPr>
              <a:t>.lossCounter += (rtpPacket.</a:t>
            </a:r>
            <a:r>
              <a:rPr lang="es" sz="1400" b="0">
                <a:solidFill>
                  <a:srgbClr val="75C2B3"/>
                </a:solidFill>
                <a:highlight>
                  <a:srgbClr val="292A30"/>
                </a:highlight>
                <a:latin typeface="JetBrains Mono"/>
                <a:ea typeface="JetBrains Mono"/>
                <a:cs typeface="JetBrains Mono"/>
                <a:sym typeface="JetBrains Mono"/>
              </a:rPr>
              <a:t>seqNum</a:t>
            </a:r>
            <a:r>
              <a:rPr lang="es" sz="1400" b="0">
                <a:solidFill>
                  <a:srgbClr val="DFDFE0"/>
                </a:solidFill>
                <a:highlight>
                  <a:srgbClr val="292A30"/>
                </a:highlight>
                <a:latin typeface="JetBrains Mono"/>
                <a:ea typeface="JetBrains Mono"/>
                <a:cs typeface="JetBrains Mono"/>
                <a:sym typeface="JetBrains Mono"/>
              </a:rPr>
              <a:t>() - (</a:t>
            </a:r>
            <a:r>
              <a:rPr lang="es" sz="1400" b="0">
                <a:solidFill>
                  <a:srgbClr val="FCFCFC"/>
                </a:solidFill>
                <a:highlight>
                  <a:srgbClr val="292A30"/>
                </a:highlight>
                <a:latin typeface="JetBrains Mono"/>
                <a:ea typeface="JetBrains Mono"/>
                <a:cs typeface="JetBrains Mono"/>
                <a:sym typeface="JetBrains Mono"/>
              </a:rPr>
              <a:t>self</a:t>
            </a:r>
            <a:r>
              <a:rPr lang="es" sz="1400" b="0">
                <a:solidFill>
                  <a:srgbClr val="DFDFE0"/>
                </a:solidFill>
                <a:highlight>
                  <a:srgbClr val="292A30"/>
                </a:highlight>
                <a:latin typeface="JetBrains Mono"/>
                <a:ea typeface="JetBrains Mono"/>
                <a:cs typeface="JetBrains Mono"/>
                <a:sym typeface="JetBrains Mono"/>
              </a:rPr>
              <a:t>.frameNbr + </a:t>
            </a:r>
            <a:r>
              <a:rPr lang="es" sz="1400" b="0">
                <a:solidFill>
                  <a:srgbClr val="D7C781"/>
                </a:solidFill>
                <a:highlight>
                  <a:srgbClr val="292A30"/>
                </a:highlight>
                <a:latin typeface="JetBrains Mono"/>
                <a:ea typeface="JetBrains Mono"/>
                <a:cs typeface="JetBrains Mono"/>
                <a:sym typeface="JetBrains Mono"/>
              </a:rPr>
              <a:t>1</a:t>
            </a:r>
            <a:r>
              <a:rPr lang="es" sz="1400" b="0">
                <a:solidFill>
                  <a:srgbClr val="DFDFE0"/>
                </a:solidFill>
                <a:highlight>
                  <a:srgbClr val="292A30"/>
                </a:highlight>
                <a:latin typeface="JetBrains Mono"/>
                <a:ea typeface="JetBrains Mono"/>
                <a:cs typeface="JetBrains Mono"/>
                <a:sym typeface="JetBrains Mono"/>
              </a:rPr>
              <a:t>))</a:t>
            </a:r>
            <a:endParaRPr sz="1400" b="0">
              <a:solidFill>
                <a:srgbClr val="DFDFE0"/>
              </a:solidFill>
              <a:highlight>
                <a:srgbClr val="292A30"/>
              </a:highlight>
              <a:latin typeface="JetBrains Mono"/>
              <a:ea typeface="JetBrains Mono"/>
              <a:cs typeface="JetBrains Mono"/>
              <a:sym typeface="JetBrains Mono"/>
            </a:endParaRPr>
          </a:p>
          <a:p>
            <a:pPr marL="0" lvl="0" indent="0" algn="l" rtl="0">
              <a:spcBef>
                <a:spcPts val="0"/>
              </a:spcBef>
              <a:spcAft>
                <a:spcPts val="0"/>
              </a:spcAft>
              <a:buNone/>
            </a:pPr>
            <a:r>
              <a:rPr lang="es" sz="1400" b="0">
                <a:solidFill>
                  <a:srgbClr val="DFDFE0"/>
                </a:solidFill>
                <a:highlight>
                  <a:srgbClr val="292A30"/>
                </a:highlight>
                <a:latin typeface="JetBrains Mono"/>
                <a:ea typeface="JetBrains Mono"/>
                <a:cs typeface="JetBrains Mono"/>
                <a:sym typeface="JetBrains Mono"/>
              </a:rPr>
              <a:t>   </a:t>
            </a:r>
            <a:r>
              <a:rPr lang="es" sz="1400" b="0">
                <a:solidFill>
                  <a:srgbClr val="DBB8FF"/>
                </a:solidFill>
                <a:highlight>
                  <a:srgbClr val="292A30"/>
                </a:highlight>
                <a:latin typeface="JetBrains Mono"/>
                <a:ea typeface="JetBrains Mono"/>
                <a:cs typeface="JetBrains Mono"/>
                <a:sym typeface="JetBrains Mono"/>
              </a:rPr>
              <a:t>print</a:t>
            </a:r>
            <a:r>
              <a:rPr lang="es" sz="1400" b="0">
                <a:solidFill>
                  <a:srgbClr val="DFDFE0"/>
                </a:solidFill>
                <a:highlight>
                  <a:srgbClr val="292A30"/>
                </a:highlight>
                <a:latin typeface="JetBrains Mono"/>
                <a:ea typeface="JetBrains Mono"/>
                <a:cs typeface="JetBrains Mono"/>
                <a:sym typeface="JetBrains Mono"/>
              </a:rPr>
              <a:t>(</a:t>
            </a:r>
            <a:r>
              <a:rPr lang="es" sz="1400" b="0">
                <a:solidFill>
                  <a:srgbClr val="FF806C"/>
                </a:solidFill>
                <a:highlight>
                  <a:srgbClr val="292A30"/>
                </a:highlight>
                <a:latin typeface="JetBrains Mono"/>
                <a:ea typeface="JetBrains Mono"/>
                <a:cs typeface="JetBrains Mono"/>
                <a:sym typeface="JetBrains Mono"/>
              </a:rPr>
              <a:t>"[*]Packet loss!"</a:t>
            </a:r>
            <a:r>
              <a:rPr lang="es" sz="1400" b="0">
                <a:solidFill>
                  <a:srgbClr val="DFDFE0"/>
                </a:solidFill>
                <a:highlight>
                  <a:srgbClr val="292A30"/>
                </a:highlight>
                <a:latin typeface="JetBrains Mono"/>
                <a:ea typeface="JetBrains Mono"/>
                <a:cs typeface="JetBrains Mono"/>
                <a:sym typeface="JetBrains Mono"/>
              </a:rPr>
              <a:t>)</a:t>
            </a:r>
            <a:endParaRPr sz="1400" b="0">
              <a:solidFill>
                <a:srgbClr val="DFDFE0"/>
              </a:solidFill>
              <a:highlight>
                <a:srgbClr val="292A30"/>
              </a:highlight>
              <a:latin typeface="JetBrains Mono"/>
              <a:ea typeface="JetBrains Mono"/>
              <a:cs typeface="JetBrains Mono"/>
              <a:sym typeface="JetBrains Mono"/>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s">
                <a:solidFill>
                  <a:srgbClr val="FFFFFF"/>
                </a:solidFill>
              </a:rPr>
              <a:t>Code (exitClient method) - for printing packet loss at exit time</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s" sz="1400">
                <a:solidFill>
                  <a:srgbClr val="F97BB0"/>
                </a:solidFill>
                <a:highlight>
                  <a:srgbClr val="292A30"/>
                </a:highlight>
                <a:latin typeface="JetBrains Mono"/>
                <a:ea typeface="JetBrains Mono"/>
                <a:cs typeface="JetBrains Mono"/>
                <a:sym typeface="JetBrains Mono"/>
              </a:rPr>
              <a:t>if </a:t>
            </a:r>
            <a:r>
              <a:rPr lang="es" sz="1400" b="0">
                <a:solidFill>
                  <a:srgbClr val="FCFCFC"/>
                </a:solidFill>
                <a:highlight>
                  <a:srgbClr val="292A30"/>
                </a:highlight>
                <a:latin typeface="JetBrains Mono"/>
                <a:ea typeface="JetBrains Mono"/>
                <a:cs typeface="JetBrains Mono"/>
                <a:sym typeface="JetBrains Mono"/>
              </a:rPr>
              <a:t>self</a:t>
            </a:r>
            <a:r>
              <a:rPr lang="es" sz="1400" b="0">
                <a:solidFill>
                  <a:srgbClr val="DFDFE0"/>
                </a:solidFill>
                <a:highlight>
                  <a:srgbClr val="292A30"/>
                </a:highlight>
                <a:latin typeface="JetBrains Mono"/>
                <a:ea typeface="JetBrains Mono"/>
                <a:cs typeface="JetBrains Mono"/>
                <a:sym typeface="JetBrains Mono"/>
              </a:rPr>
              <a:t>.frameNbr != </a:t>
            </a:r>
            <a:r>
              <a:rPr lang="es" sz="1400" b="0">
                <a:solidFill>
                  <a:srgbClr val="D7C781"/>
                </a:solidFill>
                <a:highlight>
                  <a:srgbClr val="292A30"/>
                </a:highlight>
                <a:latin typeface="JetBrains Mono"/>
                <a:ea typeface="JetBrains Mono"/>
                <a:cs typeface="JetBrains Mono"/>
                <a:sym typeface="JetBrains Mono"/>
              </a:rPr>
              <a:t>0</a:t>
            </a:r>
            <a:r>
              <a:rPr lang="es" sz="1400" b="0">
                <a:solidFill>
                  <a:srgbClr val="DFDFE0"/>
                </a:solidFill>
                <a:highlight>
                  <a:srgbClr val="292A30"/>
                </a:highlight>
                <a:latin typeface="JetBrains Mono"/>
                <a:ea typeface="JetBrains Mono"/>
                <a:cs typeface="JetBrains Mono"/>
                <a:sym typeface="JetBrains Mono"/>
              </a:rPr>
              <a:t>:</a:t>
            </a:r>
            <a:endParaRPr sz="1400" b="0">
              <a:solidFill>
                <a:srgbClr val="DFDFE0"/>
              </a:solidFill>
              <a:highlight>
                <a:srgbClr val="292A30"/>
              </a:highlight>
              <a:latin typeface="JetBrains Mono"/>
              <a:ea typeface="JetBrains Mono"/>
              <a:cs typeface="JetBrains Mono"/>
              <a:sym typeface="JetBrains Mono"/>
            </a:endParaRPr>
          </a:p>
          <a:p>
            <a:pPr marL="0" lvl="0" indent="0" algn="l" rtl="0">
              <a:spcBef>
                <a:spcPts val="0"/>
              </a:spcBef>
              <a:spcAft>
                <a:spcPts val="0"/>
              </a:spcAft>
              <a:buNone/>
            </a:pPr>
            <a:r>
              <a:rPr lang="es" sz="1400" b="0">
                <a:solidFill>
                  <a:srgbClr val="DFDFE0"/>
                </a:solidFill>
                <a:highlight>
                  <a:srgbClr val="292A30"/>
                </a:highlight>
                <a:latin typeface="JetBrains Mono"/>
                <a:ea typeface="JetBrains Mono"/>
                <a:cs typeface="JetBrains Mono"/>
                <a:sym typeface="JetBrains Mono"/>
              </a:rPr>
              <a:t>   lossRate = </a:t>
            </a:r>
            <a:r>
              <a:rPr lang="es" sz="1400" b="0">
                <a:solidFill>
                  <a:srgbClr val="FCFCFC"/>
                </a:solidFill>
                <a:highlight>
                  <a:srgbClr val="292A30"/>
                </a:highlight>
                <a:latin typeface="JetBrains Mono"/>
                <a:ea typeface="JetBrains Mono"/>
                <a:cs typeface="JetBrains Mono"/>
                <a:sym typeface="JetBrains Mono"/>
              </a:rPr>
              <a:t>self</a:t>
            </a:r>
            <a:r>
              <a:rPr lang="es" sz="1400" b="0">
                <a:solidFill>
                  <a:srgbClr val="DFDFE0"/>
                </a:solidFill>
                <a:highlight>
                  <a:srgbClr val="292A30"/>
                </a:highlight>
                <a:latin typeface="JetBrains Mono"/>
                <a:ea typeface="JetBrains Mono"/>
                <a:cs typeface="JetBrains Mono"/>
                <a:sym typeface="JetBrains Mono"/>
              </a:rPr>
              <a:t>.lossCounter / </a:t>
            </a:r>
            <a:r>
              <a:rPr lang="es" sz="1400" b="0">
                <a:solidFill>
                  <a:srgbClr val="FCFCFC"/>
                </a:solidFill>
                <a:highlight>
                  <a:srgbClr val="292A30"/>
                </a:highlight>
                <a:latin typeface="JetBrains Mono"/>
                <a:ea typeface="JetBrains Mono"/>
                <a:cs typeface="JetBrains Mono"/>
                <a:sym typeface="JetBrains Mono"/>
              </a:rPr>
              <a:t>self</a:t>
            </a:r>
            <a:r>
              <a:rPr lang="es" sz="1400" b="0">
                <a:solidFill>
                  <a:srgbClr val="DFDFE0"/>
                </a:solidFill>
                <a:highlight>
                  <a:srgbClr val="292A30"/>
                </a:highlight>
                <a:latin typeface="JetBrains Mono"/>
                <a:ea typeface="JetBrains Mono"/>
                <a:cs typeface="JetBrains Mono"/>
                <a:sym typeface="JetBrains Mono"/>
              </a:rPr>
              <a:t>.frameNbr</a:t>
            </a:r>
            <a:endParaRPr sz="1400" b="0">
              <a:solidFill>
                <a:srgbClr val="DFDFE0"/>
              </a:solidFill>
              <a:highlight>
                <a:srgbClr val="292A30"/>
              </a:highlight>
              <a:latin typeface="JetBrains Mono"/>
              <a:ea typeface="JetBrains Mono"/>
              <a:cs typeface="JetBrains Mono"/>
              <a:sym typeface="JetBrains Mono"/>
            </a:endParaRPr>
          </a:p>
          <a:p>
            <a:pPr marL="0" lvl="0" indent="0" algn="l" rtl="0">
              <a:spcBef>
                <a:spcPts val="0"/>
              </a:spcBef>
              <a:spcAft>
                <a:spcPts val="0"/>
              </a:spcAft>
              <a:buNone/>
            </a:pPr>
            <a:r>
              <a:rPr lang="es" sz="1400" b="0">
                <a:solidFill>
                  <a:srgbClr val="DFDFE0"/>
                </a:solidFill>
                <a:highlight>
                  <a:srgbClr val="292A30"/>
                </a:highlight>
                <a:latin typeface="JetBrains Mono"/>
                <a:ea typeface="JetBrains Mono"/>
                <a:cs typeface="JetBrains Mono"/>
                <a:sym typeface="JetBrains Mono"/>
              </a:rPr>
              <a:t>   </a:t>
            </a:r>
            <a:r>
              <a:rPr lang="es" sz="1400" b="0">
                <a:solidFill>
                  <a:srgbClr val="DBB8FF"/>
                </a:solidFill>
                <a:highlight>
                  <a:srgbClr val="292A30"/>
                </a:highlight>
                <a:latin typeface="JetBrains Mono"/>
                <a:ea typeface="JetBrains Mono"/>
                <a:cs typeface="JetBrains Mono"/>
                <a:sym typeface="JetBrains Mono"/>
              </a:rPr>
              <a:t>print</a:t>
            </a:r>
            <a:r>
              <a:rPr lang="es" sz="1400" b="0">
                <a:solidFill>
                  <a:srgbClr val="DFDFE0"/>
                </a:solidFill>
                <a:highlight>
                  <a:srgbClr val="292A30"/>
                </a:highlight>
                <a:latin typeface="JetBrains Mono"/>
                <a:ea typeface="JetBrains Mono"/>
                <a:cs typeface="JetBrains Mono"/>
                <a:sym typeface="JetBrains Mono"/>
              </a:rPr>
              <a:t>(</a:t>
            </a:r>
            <a:r>
              <a:rPr lang="es" sz="1400" b="0">
                <a:solidFill>
                  <a:srgbClr val="FF806C"/>
                </a:solidFill>
                <a:highlight>
                  <a:srgbClr val="292A30"/>
                </a:highlight>
                <a:latin typeface="JetBrains Mono"/>
                <a:ea typeface="JetBrains Mono"/>
                <a:cs typeface="JetBrains Mono"/>
                <a:sym typeface="JetBrains Mono"/>
              </a:rPr>
              <a:t>"[*]RTP Packet Loss Rate: " </a:t>
            </a:r>
            <a:r>
              <a:rPr lang="es" sz="1400" b="0">
                <a:solidFill>
                  <a:srgbClr val="DFDFE0"/>
                </a:solidFill>
                <a:highlight>
                  <a:srgbClr val="292A30"/>
                </a:highlight>
                <a:latin typeface="JetBrains Mono"/>
                <a:ea typeface="JetBrains Mono"/>
                <a:cs typeface="JetBrains Mono"/>
                <a:sym typeface="JetBrains Mono"/>
              </a:rPr>
              <a:t>+ </a:t>
            </a:r>
            <a:r>
              <a:rPr lang="es" sz="1400" b="0">
                <a:solidFill>
                  <a:srgbClr val="DBB8FF"/>
                </a:solidFill>
                <a:highlight>
                  <a:srgbClr val="292A30"/>
                </a:highlight>
                <a:latin typeface="JetBrains Mono"/>
                <a:ea typeface="JetBrains Mono"/>
                <a:cs typeface="JetBrains Mono"/>
                <a:sym typeface="JetBrains Mono"/>
              </a:rPr>
              <a:t>str</a:t>
            </a:r>
            <a:r>
              <a:rPr lang="es" sz="1400" b="0">
                <a:solidFill>
                  <a:srgbClr val="DFDFE0"/>
                </a:solidFill>
                <a:highlight>
                  <a:srgbClr val="292A30"/>
                </a:highlight>
                <a:latin typeface="JetBrains Mono"/>
                <a:ea typeface="JetBrains Mono"/>
                <a:cs typeface="JetBrains Mono"/>
                <a:sym typeface="JetBrains Mono"/>
              </a:rPr>
              <a:t>(lossRate) +</a:t>
            </a:r>
            <a:r>
              <a:rPr lang="es" sz="1400" b="0">
                <a:solidFill>
                  <a:srgbClr val="FF806C"/>
                </a:solidFill>
                <a:highlight>
                  <a:srgbClr val="292A30"/>
                </a:highlight>
                <a:latin typeface="JetBrains Mono"/>
                <a:ea typeface="JetBrains Mono"/>
                <a:cs typeface="JetBrains Mono"/>
                <a:sym typeface="JetBrains Mono"/>
              </a:rPr>
              <a:t>"</a:t>
            </a:r>
            <a:r>
              <a:rPr lang="es" sz="1400" b="0">
                <a:solidFill>
                  <a:srgbClr val="FCFCFC"/>
                </a:solidFill>
                <a:highlight>
                  <a:srgbClr val="292A30"/>
                </a:highlight>
                <a:latin typeface="JetBrains Mono"/>
                <a:ea typeface="JetBrains Mono"/>
                <a:cs typeface="JetBrains Mono"/>
                <a:sym typeface="JetBrains Mono"/>
              </a:rPr>
              <a:t>\n</a:t>
            </a:r>
            <a:r>
              <a:rPr lang="es" sz="1400" b="0">
                <a:solidFill>
                  <a:srgbClr val="FF806C"/>
                </a:solidFill>
                <a:highlight>
                  <a:srgbClr val="292A30"/>
                </a:highlight>
                <a:latin typeface="JetBrains Mono"/>
                <a:ea typeface="JetBrains Mono"/>
                <a:cs typeface="JetBrains Mono"/>
                <a:sym typeface="JetBrains Mono"/>
              </a:rPr>
              <a:t>"</a:t>
            </a:r>
            <a:r>
              <a:rPr lang="es" sz="1400" b="0">
                <a:solidFill>
                  <a:srgbClr val="DFDFE0"/>
                </a:solidFill>
                <a:highlight>
                  <a:srgbClr val="292A30"/>
                </a:highlight>
                <a:latin typeface="JetBrains Mono"/>
                <a:ea typeface="JetBrains Mono"/>
                <a:cs typeface="JetBrains Mono"/>
                <a:sym typeface="JetBrains Mono"/>
              </a:rPr>
              <a:t>)</a:t>
            </a:r>
            <a:endParaRPr sz="1400" b="0">
              <a:solidFill>
                <a:srgbClr val="DFDFE0"/>
              </a:solidFill>
              <a:highlight>
                <a:srgbClr val="292A30"/>
              </a:highlight>
              <a:latin typeface="JetBrains Mono"/>
              <a:ea typeface="JetBrains Mono"/>
              <a:cs typeface="JetBrains Mono"/>
              <a:sym typeface="JetBrains Mono"/>
            </a:endParaRPr>
          </a:p>
          <a:p>
            <a:pPr marL="0" lvl="0" indent="0" algn="l" rtl="0">
              <a:spcBef>
                <a:spcPts val="0"/>
              </a:spcBef>
              <a:spcAft>
                <a:spcPts val="0"/>
              </a:spcAft>
              <a:buNone/>
            </a:pPr>
            <a:r>
              <a:rPr lang="es" sz="1400">
                <a:solidFill>
                  <a:srgbClr val="FFFFFF"/>
                </a:solidFill>
              </a:rPr>
              <a:t>  </a:t>
            </a:r>
            <a:endParaRPr sz="14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8"/>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Performance Evaluation</a:t>
            </a:r>
            <a:endParaRPr/>
          </a:p>
        </p:txBody>
      </p:sp>
      <p:sp>
        <p:nvSpPr>
          <p:cNvPr id="303" name="Google Shape;303;p38"/>
          <p:cNvSpPr/>
          <p:nvPr/>
        </p:nvSpPr>
        <p:spPr>
          <a:xfrm>
            <a:off x="0" y="0"/>
            <a:ext cx="7215000" cy="51435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txBox="1">
            <a:spLocks noGrp="1"/>
          </p:cNvSpPr>
          <p:nvPr>
            <p:ph type="ctrTitle"/>
          </p:nvPr>
        </p:nvSpPr>
        <p:spPr>
          <a:xfrm>
            <a:off x="1761150" y="433375"/>
            <a:ext cx="36927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200">
                <a:solidFill>
                  <a:srgbClr val="FFFFFF"/>
                </a:solidFill>
              </a:rPr>
              <a:t>RTP Packet data rate</a:t>
            </a:r>
            <a:endParaRPr sz="2200">
              <a:solidFill>
                <a:srgbClr val="FFFFFF"/>
              </a:solidFill>
            </a:endParaRPr>
          </a:p>
        </p:txBody>
      </p:sp>
      <p:sp>
        <p:nvSpPr>
          <p:cNvPr id="305" name="Google Shape;305;p38"/>
          <p:cNvSpPr txBox="1">
            <a:spLocks noGrp="1"/>
          </p:cNvSpPr>
          <p:nvPr>
            <p:ph type="ctrTitle"/>
          </p:nvPr>
        </p:nvSpPr>
        <p:spPr>
          <a:xfrm>
            <a:off x="0" y="631650"/>
            <a:ext cx="7215000" cy="388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ctr" rtl="0">
              <a:spcBef>
                <a:spcPts val="0"/>
              </a:spcBef>
              <a:spcAft>
                <a:spcPts val="0"/>
              </a:spcAft>
              <a:buNone/>
            </a:pPr>
            <a:r>
              <a:rPr lang="es">
                <a:solidFill>
                  <a:srgbClr val="FFFFFF"/>
                </a:solidFill>
              </a:rPr>
              <a:t>Implementation</a:t>
            </a:r>
            <a:endParaRPr>
              <a:solidFill>
                <a:srgbClr val="FFFFFF"/>
              </a:solidFill>
            </a:endParaRPr>
          </a:p>
          <a:p>
            <a:pPr marL="0" lvl="0" indent="0" algn="ctr" rtl="0">
              <a:spcBef>
                <a:spcPts val="0"/>
              </a:spcBef>
              <a:spcAft>
                <a:spcPts val="0"/>
              </a:spcAft>
              <a:buNone/>
            </a:pPr>
            <a:r>
              <a:rPr lang="es" b="0">
                <a:solidFill>
                  <a:srgbClr val="FFFFFF"/>
                </a:solidFill>
                <a:latin typeface="Avenir"/>
                <a:ea typeface="Avenir"/>
                <a:cs typeface="Avenir"/>
                <a:sym typeface="Avenir"/>
              </a:rPr>
              <a:t>Start a timer when the Play button is pressed, and end it when the Pause button is pressed, so that streaming time can be evaluated. The number of video data received is the total length of all the RTP packets’ payloads.</a:t>
            </a:r>
            <a:endParaRPr b="0">
              <a:solidFill>
                <a:srgbClr val="FFFFFF"/>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9"/>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Performance Evaluation</a:t>
            </a:r>
            <a:endParaRPr/>
          </a:p>
        </p:txBody>
      </p:sp>
      <p:sp>
        <p:nvSpPr>
          <p:cNvPr id="311" name="Google Shape;311;p39"/>
          <p:cNvSpPr/>
          <p:nvPr/>
        </p:nvSpPr>
        <p:spPr>
          <a:xfrm>
            <a:off x="0" y="0"/>
            <a:ext cx="7215000" cy="51435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9"/>
          <p:cNvSpPr txBox="1">
            <a:spLocks noGrp="1"/>
          </p:cNvSpPr>
          <p:nvPr>
            <p:ph type="ctrTitle"/>
          </p:nvPr>
        </p:nvSpPr>
        <p:spPr>
          <a:xfrm>
            <a:off x="1761150" y="433375"/>
            <a:ext cx="36927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200">
                <a:solidFill>
                  <a:srgbClr val="FFFFFF"/>
                </a:solidFill>
              </a:rPr>
              <a:t>RTP Packet data rate</a:t>
            </a:r>
            <a:endParaRPr sz="2200">
              <a:solidFill>
                <a:srgbClr val="FFFFFF"/>
              </a:solidFill>
            </a:endParaRPr>
          </a:p>
        </p:txBody>
      </p:sp>
      <p:sp>
        <p:nvSpPr>
          <p:cNvPr id="313" name="Google Shape;313;p39"/>
          <p:cNvSpPr txBox="1">
            <a:spLocks noGrp="1"/>
          </p:cNvSpPr>
          <p:nvPr>
            <p:ph type="ctrTitle"/>
          </p:nvPr>
        </p:nvSpPr>
        <p:spPr>
          <a:xfrm>
            <a:off x="0" y="603475"/>
            <a:ext cx="7215000" cy="43470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s">
                <a:solidFill>
                  <a:srgbClr val="FFFFFF"/>
                </a:solidFill>
              </a:rPr>
              <a:t>Code (listenRtp method) - for detecting packet loss</a:t>
            </a:r>
            <a:endParaRPr>
              <a:solidFill>
                <a:srgbClr val="FFFFFF"/>
              </a:solidFill>
            </a:endParaRPr>
          </a:p>
          <a:p>
            <a:pPr marL="457200" lvl="0" indent="0" algn="l" rtl="0">
              <a:spcBef>
                <a:spcPts val="0"/>
              </a:spcBef>
              <a:spcAft>
                <a:spcPts val="0"/>
              </a:spcAft>
              <a:buNone/>
            </a:pPr>
            <a:endParaRPr>
              <a:solidFill>
                <a:srgbClr val="FFFFFF"/>
              </a:solidFill>
            </a:endParaRPr>
          </a:p>
          <a:p>
            <a:pPr marL="457200" lvl="0" indent="0" algn="l" rtl="0">
              <a:spcBef>
                <a:spcPts val="0"/>
              </a:spcBef>
              <a:spcAft>
                <a:spcPts val="0"/>
              </a:spcAft>
              <a:buNone/>
            </a:pPr>
            <a:r>
              <a:rPr lang="es" sz="1400" b="0">
                <a:solidFill>
                  <a:srgbClr val="FCFCFC"/>
                </a:solidFill>
                <a:highlight>
                  <a:srgbClr val="292A30"/>
                </a:highlight>
                <a:latin typeface="JetBrains Mono"/>
                <a:ea typeface="JetBrains Mono"/>
                <a:cs typeface="JetBrains Mono"/>
                <a:sym typeface="JetBrains Mono"/>
              </a:rPr>
              <a:t>self</a:t>
            </a:r>
            <a:r>
              <a:rPr lang="es" sz="1400" b="0">
                <a:solidFill>
                  <a:srgbClr val="DFDFE0"/>
                </a:solidFill>
                <a:highlight>
                  <a:srgbClr val="292A30"/>
                </a:highlight>
                <a:latin typeface="JetBrains Mono"/>
                <a:ea typeface="JetBrains Mono"/>
                <a:cs typeface="JetBrains Mono"/>
                <a:sym typeface="JetBrains Mono"/>
              </a:rPr>
              <a:t>.bytesReceived += </a:t>
            </a:r>
            <a:r>
              <a:rPr lang="es" sz="1400" b="0">
                <a:solidFill>
                  <a:srgbClr val="DBB8FF"/>
                </a:solidFill>
                <a:highlight>
                  <a:srgbClr val="292A30"/>
                </a:highlight>
                <a:latin typeface="JetBrains Mono"/>
                <a:ea typeface="JetBrains Mono"/>
                <a:cs typeface="JetBrains Mono"/>
                <a:sym typeface="JetBrains Mono"/>
              </a:rPr>
              <a:t>len</a:t>
            </a:r>
            <a:r>
              <a:rPr lang="es" sz="1400" b="0">
                <a:solidFill>
                  <a:srgbClr val="DFDFE0"/>
                </a:solidFill>
                <a:highlight>
                  <a:srgbClr val="292A30"/>
                </a:highlight>
                <a:latin typeface="JetBrains Mono"/>
                <a:ea typeface="JetBrains Mono"/>
                <a:cs typeface="JetBrains Mono"/>
                <a:sym typeface="JetBrains Mono"/>
              </a:rPr>
              <a:t>(rtpPacket.</a:t>
            </a:r>
            <a:r>
              <a:rPr lang="es" sz="1400" b="0">
                <a:solidFill>
                  <a:srgbClr val="75C2B3"/>
                </a:solidFill>
                <a:highlight>
                  <a:srgbClr val="292A30"/>
                </a:highlight>
                <a:latin typeface="JetBrains Mono"/>
                <a:ea typeface="JetBrains Mono"/>
                <a:cs typeface="JetBrains Mono"/>
                <a:sym typeface="JetBrains Mono"/>
              </a:rPr>
              <a:t>getPayload</a:t>
            </a:r>
            <a:r>
              <a:rPr lang="es" sz="1400" b="0">
                <a:solidFill>
                  <a:srgbClr val="DFDFE0"/>
                </a:solidFill>
                <a:highlight>
                  <a:srgbClr val="292A30"/>
                </a:highlight>
                <a:latin typeface="JetBrains Mono"/>
                <a:ea typeface="JetBrains Mono"/>
                <a:cs typeface="JetBrains Mono"/>
                <a:sym typeface="JetBrains Mono"/>
              </a:rPr>
              <a:t>())</a:t>
            </a:r>
            <a:endParaRPr sz="1400" b="0">
              <a:solidFill>
                <a:srgbClr val="DFDFE0"/>
              </a:solidFill>
              <a:highlight>
                <a:srgbClr val="292A30"/>
              </a:highlight>
              <a:latin typeface="JetBrains Mono"/>
              <a:ea typeface="JetBrains Mono"/>
              <a:cs typeface="JetBrains Mono"/>
              <a:sym typeface="JetBrains Mono"/>
            </a:endParaRPr>
          </a:p>
          <a:p>
            <a:pPr marL="457200" lvl="0" indent="0" algn="l" rtl="0">
              <a:spcBef>
                <a:spcPts val="0"/>
              </a:spcBef>
              <a:spcAft>
                <a:spcPts val="0"/>
              </a:spcAft>
              <a:buNone/>
            </a:pPr>
            <a:endParaRPr>
              <a:solidFill>
                <a:srgbClr val="FFFFFF"/>
              </a:solidFill>
            </a:endParaRPr>
          </a:p>
          <a:p>
            <a:pPr marL="457200" lvl="0" indent="0" algn="l" rtl="0">
              <a:spcBef>
                <a:spcPts val="0"/>
              </a:spcBef>
              <a:spcAft>
                <a:spcPts val="0"/>
              </a:spcAft>
              <a:buNone/>
            </a:pPr>
            <a:r>
              <a:rPr lang="es">
                <a:solidFill>
                  <a:srgbClr val="FFFFFF"/>
                </a:solidFill>
              </a:rPr>
              <a:t>Code (parseRtspReply method, PAUSE Case) - for printing data rate when paused</a:t>
            </a:r>
            <a:endParaRPr>
              <a:solidFill>
                <a:srgbClr val="FFFFFF"/>
              </a:solidFill>
            </a:endParaRPr>
          </a:p>
          <a:p>
            <a:pPr marL="457200" lvl="0" indent="0" algn="l" rtl="0">
              <a:spcBef>
                <a:spcPts val="0"/>
              </a:spcBef>
              <a:spcAft>
                <a:spcPts val="0"/>
              </a:spcAft>
              <a:buNone/>
            </a:pPr>
            <a:endParaRPr sz="1400">
              <a:solidFill>
                <a:srgbClr val="FFFFFF"/>
              </a:solidFill>
            </a:endParaRPr>
          </a:p>
          <a:p>
            <a:pPr marL="457200" lvl="0" indent="0" algn="l" rtl="0">
              <a:spcBef>
                <a:spcPts val="0"/>
              </a:spcBef>
              <a:spcAft>
                <a:spcPts val="0"/>
              </a:spcAft>
              <a:buNone/>
            </a:pPr>
            <a:r>
              <a:rPr lang="es" sz="1400" b="0">
                <a:solidFill>
                  <a:srgbClr val="DFDFE0"/>
                </a:solidFill>
                <a:highlight>
                  <a:srgbClr val="292A30"/>
                </a:highlight>
                <a:latin typeface="JetBrains Mono"/>
                <a:ea typeface="JetBrains Mono"/>
                <a:cs typeface="JetBrains Mono"/>
                <a:sym typeface="JetBrains Mono"/>
              </a:rPr>
              <a:t>dataRate = </a:t>
            </a:r>
            <a:r>
              <a:rPr lang="es" sz="1400" b="0">
                <a:solidFill>
                  <a:srgbClr val="DBB8FF"/>
                </a:solidFill>
                <a:highlight>
                  <a:srgbClr val="292A30"/>
                </a:highlight>
                <a:latin typeface="JetBrains Mono"/>
                <a:ea typeface="JetBrains Mono"/>
                <a:cs typeface="JetBrains Mono"/>
                <a:sym typeface="JetBrains Mono"/>
              </a:rPr>
              <a:t>int</a:t>
            </a:r>
            <a:r>
              <a:rPr lang="es" sz="1400" b="0">
                <a:solidFill>
                  <a:srgbClr val="DFDFE0"/>
                </a:solidFill>
                <a:highlight>
                  <a:srgbClr val="292A30"/>
                </a:highlight>
                <a:latin typeface="JetBrains Mono"/>
                <a:ea typeface="JetBrains Mono"/>
                <a:cs typeface="JetBrains Mono"/>
                <a:sym typeface="JetBrains Mono"/>
              </a:rPr>
              <a:t>(</a:t>
            </a:r>
            <a:r>
              <a:rPr lang="es" sz="1400" b="0">
                <a:solidFill>
                  <a:srgbClr val="FCFCFC"/>
                </a:solidFill>
                <a:highlight>
                  <a:srgbClr val="292A30"/>
                </a:highlight>
                <a:latin typeface="JetBrains Mono"/>
                <a:ea typeface="JetBrains Mono"/>
                <a:cs typeface="JetBrains Mono"/>
                <a:sym typeface="JetBrains Mono"/>
              </a:rPr>
              <a:t>self</a:t>
            </a:r>
            <a:r>
              <a:rPr lang="es" sz="1400" b="0">
                <a:solidFill>
                  <a:srgbClr val="DFDFE0"/>
                </a:solidFill>
                <a:highlight>
                  <a:srgbClr val="292A30"/>
                </a:highlight>
                <a:latin typeface="JetBrains Mono"/>
                <a:ea typeface="JetBrains Mono"/>
                <a:cs typeface="JetBrains Mono"/>
                <a:sym typeface="JetBrains Mono"/>
              </a:rPr>
              <a:t>.bytesReceived / (time.</a:t>
            </a:r>
            <a:r>
              <a:rPr lang="es" sz="1400" b="0">
                <a:solidFill>
                  <a:srgbClr val="75C2B3"/>
                </a:solidFill>
                <a:highlight>
                  <a:srgbClr val="292A30"/>
                </a:highlight>
                <a:latin typeface="JetBrains Mono"/>
                <a:ea typeface="JetBrains Mono"/>
                <a:cs typeface="JetBrains Mono"/>
                <a:sym typeface="JetBrains Mono"/>
              </a:rPr>
              <a:t>time</a:t>
            </a:r>
            <a:r>
              <a:rPr lang="es" sz="1400" b="0">
                <a:solidFill>
                  <a:srgbClr val="DFDFE0"/>
                </a:solidFill>
                <a:highlight>
                  <a:srgbClr val="292A30"/>
                </a:highlight>
                <a:latin typeface="JetBrains Mono"/>
                <a:ea typeface="JetBrains Mono"/>
                <a:cs typeface="JetBrains Mono"/>
                <a:sym typeface="JetBrains Mono"/>
              </a:rPr>
              <a:t>() - </a:t>
            </a:r>
            <a:r>
              <a:rPr lang="es" sz="1400" b="0">
                <a:solidFill>
                  <a:srgbClr val="FCFCFC"/>
                </a:solidFill>
                <a:highlight>
                  <a:srgbClr val="292A30"/>
                </a:highlight>
                <a:latin typeface="JetBrains Mono"/>
                <a:ea typeface="JetBrains Mono"/>
                <a:cs typeface="JetBrains Mono"/>
                <a:sym typeface="JetBrains Mono"/>
              </a:rPr>
              <a:t>self</a:t>
            </a:r>
            <a:r>
              <a:rPr lang="es" sz="1400" b="0">
                <a:solidFill>
                  <a:srgbClr val="DFDFE0"/>
                </a:solidFill>
                <a:highlight>
                  <a:srgbClr val="292A30"/>
                </a:highlight>
                <a:latin typeface="JetBrains Mono"/>
                <a:ea typeface="JetBrains Mono"/>
                <a:cs typeface="JetBrains Mono"/>
                <a:sym typeface="JetBrains Mono"/>
              </a:rPr>
              <a:t>.startTime))</a:t>
            </a:r>
            <a:endParaRPr sz="1400" b="0">
              <a:solidFill>
                <a:srgbClr val="DFDFE0"/>
              </a:solidFill>
              <a:highlight>
                <a:srgbClr val="292A30"/>
              </a:highlight>
              <a:latin typeface="JetBrains Mono"/>
              <a:ea typeface="JetBrains Mono"/>
              <a:cs typeface="JetBrains Mono"/>
              <a:sym typeface="JetBrains Mono"/>
            </a:endParaRPr>
          </a:p>
          <a:p>
            <a:pPr marL="457200" lvl="0" indent="0" algn="l" rtl="0">
              <a:spcBef>
                <a:spcPts val="0"/>
              </a:spcBef>
              <a:spcAft>
                <a:spcPts val="0"/>
              </a:spcAft>
              <a:buNone/>
            </a:pPr>
            <a:r>
              <a:rPr lang="es" sz="1400" b="0">
                <a:solidFill>
                  <a:srgbClr val="DBB8FF"/>
                </a:solidFill>
                <a:highlight>
                  <a:srgbClr val="292A30"/>
                </a:highlight>
                <a:latin typeface="JetBrains Mono"/>
                <a:ea typeface="JetBrains Mono"/>
                <a:cs typeface="JetBrains Mono"/>
                <a:sym typeface="JetBrains Mono"/>
              </a:rPr>
              <a:t>print</a:t>
            </a:r>
            <a:r>
              <a:rPr lang="es" sz="1400" b="0">
                <a:solidFill>
                  <a:srgbClr val="DFDFE0"/>
                </a:solidFill>
                <a:highlight>
                  <a:srgbClr val="292A30"/>
                </a:highlight>
                <a:latin typeface="JetBrains Mono"/>
                <a:ea typeface="JetBrains Mono"/>
                <a:cs typeface="JetBrains Mono"/>
                <a:sym typeface="JetBrains Mono"/>
              </a:rPr>
              <a:t>(</a:t>
            </a:r>
            <a:r>
              <a:rPr lang="es" sz="1400" b="0">
                <a:solidFill>
                  <a:srgbClr val="FF806C"/>
                </a:solidFill>
                <a:highlight>
                  <a:srgbClr val="292A30"/>
                </a:highlight>
                <a:latin typeface="JetBrains Mono"/>
                <a:ea typeface="JetBrains Mono"/>
                <a:cs typeface="JetBrains Mono"/>
                <a:sym typeface="JetBrains Mono"/>
              </a:rPr>
              <a:t>"[*]Video data rate: " </a:t>
            </a:r>
            <a:r>
              <a:rPr lang="es" sz="1400" b="0">
                <a:solidFill>
                  <a:srgbClr val="DFDFE0"/>
                </a:solidFill>
                <a:highlight>
                  <a:srgbClr val="292A30"/>
                </a:highlight>
                <a:latin typeface="JetBrains Mono"/>
                <a:ea typeface="JetBrains Mono"/>
                <a:cs typeface="JetBrains Mono"/>
                <a:sym typeface="JetBrains Mono"/>
              </a:rPr>
              <a:t>+ </a:t>
            </a:r>
            <a:r>
              <a:rPr lang="es" sz="1400" b="0">
                <a:solidFill>
                  <a:srgbClr val="DBB8FF"/>
                </a:solidFill>
                <a:highlight>
                  <a:srgbClr val="292A30"/>
                </a:highlight>
                <a:latin typeface="JetBrains Mono"/>
                <a:ea typeface="JetBrains Mono"/>
                <a:cs typeface="JetBrains Mono"/>
                <a:sym typeface="JetBrains Mono"/>
              </a:rPr>
              <a:t>str</a:t>
            </a:r>
            <a:r>
              <a:rPr lang="es" sz="1400" b="0">
                <a:solidFill>
                  <a:srgbClr val="DFDFE0"/>
                </a:solidFill>
                <a:highlight>
                  <a:srgbClr val="292A30"/>
                </a:highlight>
                <a:latin typeface="JetBrains Mono"/>
                <a:ea typeface="JetBrains Mono"/>
                <a:cs typeface="JetBrains Mono"/>
                <a:sym typeface="JetBrains Mono"/>
              </a:rPr>
              <a:t>(dataRate) + </a:t>
            </a:r>
            <a:r>
              <a:rPr lang="es" sz="1400" b="0">
                <a:solidFill>
                  <a:srgbClr val="FF806C"/>
                </a:solidFill>
                <a:highlight>
                  <a:srgbClr val="292A30"/>
                </a:highlight>
                <a:latin typeface="JetBrains Mono"/>
                <a:ea typeface="JetBrains Mono"/>
                <a:cs typeface="JetBrains Mono"/>
                <a:sym typeface="JetBrains Mono"/>
              </a:rPr>
              <a:t>" bytes/sec</a:t>
            </a:r>
            <a:r>
              <a:rPr lang="es" sz="1400" b="0">
                <a:solidFill>
                  <a:srgbClr val="FCFCFC"/>
                </a:solidFill>
                <a:highlight>
                  <a:srgbClr val="292A30"/>
                </a:highlight>
                <a:latin typeface="JetBrains Mono"/>
                <a:ea typeface="JetBrains Mono"/>
                <a:cs typeface="JetBrains Mono"/>
                <a:sym typeface="JetBrains Mono"/>
              </a:rPr>
              <a:t>\n</a:t>
            </a:r>
            <a:r>
              <a:rPr lang="es" sz="1400" b="0">
                <a:solidFill>
                  <a:srgbClr val="FF806C"/>
                </a:solidFill>
                <a:highlight>
                  <a:srgbClr val="292A30"/>
                </a:highlight>
                <a:latin typeface="JetBrains Mono"/>
                <a:ea typeface="JetBrains Mono"/>
                <a:cs typeface="JetBrains Mono"/>
                <a:sym typeface="JetBrains Mono"/>
              </a:rPr>
              <a:t>"</a:t>
            </a:r>
            <a:r>
              <a:rPr lang="es" sz="1400" b="0">
                <a:solidFill>
                  <a:srgbClr val="DFDFE0"/>
                </a:solidFill>
                <a:highlight>
                  <a:srgbClr val="292A30"/>
                </a:highlight>
                <a:latin typeface="JetBrains Mono"/>
                <a:ea typeface="JetBrains Mono"/>
                <a:cs typeface="JetBrains Mono"/>
                <a:sym typeface="JetBrains Mono"/>
              </a:rPr>
              <a:t>)</a:t>
            </a:r>
            <a:endParaRPr sz="1400" b="0">
              <a:solidFill>
                <a:srgbClr val="DFDFE0"/>
              </a:solidFill>
              <a:highlight>
                <a:srgbClr val="292A30"/>
              </a:highlight>
              <a:latin typeface="JetBrains Mono"/>
              <a:ea typeface="JetBrains Mono"/>
              <a:cs typeface="JetBrains Mono"/>
              <a:sym typeface="JetBrains Mono"/>
            </a:endParaRPr>
          </a:p>
          <a:p>
            <a:pPr marL="457200" lvl="0" indent="0" algn="l" rtl="0">
              <a:spcBef>
                <a:spcPts val="0"/>
              </a:spcBef>
              <a:spcAft>
                <a:spcPts val="0"/>
              </a:spcAft>
              <a:buNone/>
            </a:pPr>
            <a:endParaRPr sz="1400">
              <a:solidFill>
                <a:srgbClr val="F97BB0"/>
              </a:solidFill>
              <a:highlight>
                <a:srgbClr val="292A30"/>
              </a:highlight>
              <a:latin typeface="JetBrains Mono"/>
              <a:ea typeface="JetBrains Mono"/>
              <a:cs typeface="JetBrains Mono"/>
              <a:sym typeface="JetBrains Mono"/>
            </a:endParaRPr>
          </a:p>
          <a:p>
            <a:pPr marL="457200" lvl="0" indent="0" algn="l" rtl="0">
              <a:spcBef>
                <a:spcPts val="0"/>
              </a:spcBef>
              <a:spcAft>
                <a:spcPts val="0"/>
              </a:spcAft>
              <a:buNone/>
            </a:pPr>
            <a:r>
              <a:rPr lang="es" sz="1400">
                <a:solidFill>
                  <a:srgbClr val="FFFFFF"/>
                </a:solidFill>
              </a:rPr>
              <a:t>  </a:t>
            </a:r>
            <a:endParaRPr sz="14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pic>
        <p:nvPicPr>
          <p:cNvPr id="127" name="Google Shape;127;p23"/>
          <p:cNvPicPr preferRelativeResize="0"/>
          <p:nvPr/>
        </p:nvPicPr>
        <p:blipFill>
          <a:blip r:embed="rId3">
            <a:alphaModFix/>
          </a:blip>
          <a:stretch>
            <a:fillRect/>
          </a:stretch>
        </p:blipFill>
        <p:spPr>
          <a:xfrm>
            <a:off x="4321111" y="-1400"/>
            <a:ext cx="7093530" cy="5143502"/>
          </a:xfrm>
          <a:prstGeom prst="rect">
            <a:avLst/>
          </a:prstGeom>
          <a:noFill/>
          <a:ln>
            <a:noFill/>
          </a:ln>
        </p:spPr>
      </p:pic>
      <p:sp>
        <p:nvSpPr>
          <p:cNvPr id="128" name="Google Shape;128;p23"/>
          <p:cNvSpPr/>
          <p:nvPr/>
        </p:nvSpPr>
        <p:spPr>
          <a:xfrm>
            <a:off x="6069150" y="1374000"/>
            <a:ext cx="3645600" cy="2395500"/>
          </a:xfrm>
          <a:prstGeom prst="roundRect">
            <a:avLst>
              <a:gd name="adj" fmla="val 243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rot="-5400000" flipH="1">
            <a:off x="-939150" y="3898300"/>
            <a:ext cx="747300" cy="17430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rot="-5400000" flipH="1">
            <a:off x="1471425" y="-509150"/>
            <a:ext cx="4324500" cy="61590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txBox="1">
            <a:spLocks noGrp="1"/>
          </p:cNvSpPr>
          <p:nvPr>
            <p:ph type="title"/>
          </p:nvPr>
        </p:nvSpPr>
        <p:spPr>
          <a:xfrm>
            <a:off x="2262125" y="612425"/>
            <a:ext cx="2743200" cy="69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000">
                <a:solidFill>
                  <a:schemeClr val="lt1"/>
                </a:solidFill>
                <a:latin typeface="JetBrains Mono"/>
                <a:ea typeface="JetBrains Mono"/>
                <a:cs typeface="JetBrains Mono"/>
                <a:sym typeface="JetBrains Mono"/>
              </a:rPr>
              <a:t>Team TF3</a:t>
            </a:r>
            <a:endParaRPr sz="3000">
              <a:solidFill>
                <a:schemeClr val="lt1"/>
              </a:solidFill>
              <a:latin typeface="JetBrains Mono"/>
              <a:ea typeface="JetBrains Mono"/>
              <a:cs typeface="JetBrains Mono"/>
              <a:sym typeface="JetBrains Mono"/>
            </a:endParaRPr>
          </a:p>
          <a:p>
            <a:pPr marL="0" lvl="0" indent="0" algn="ctr" rtl="0">
              <a:spcBef>
                <a:spcPts val="0"/>
              </a:spcBef>
              <a:spcAft>
                <a:spcPts val="0"/>
              </a:spcAft>
              <a:buNone/>
            </a:pPr>
            <a:endParaRPr sz="3000">
              <a:solidFill>
                <a:schemeClr val="lt1"/>
              </a:solidFill>
              <a:latin typeface="JetBrains Mono"/>
              <a:ea typeface="JetBrains Mono"/>
              <a:cs typeface="JetBrains Mono"/>
              <a:sym typeface="JetBrains Mono"/>
            </a:endParaRPr>
          </a:p>
          <a:p>
            <a:pPr marL="0" lvl="0" indent="0" algn="ctr" rtl="0">
              <a:spcBef>
                <a:spcPts val="0"/>
              </a:spcBef>
              <a:spcAft>
                <a:spcPts val="0"/>
              </a:spcAft>
              <a:buNone/>
            </a:pPr>
            <a:endParaRPr sz="3000">
              <a:solidFill>
                <a:schemeClr val="lt1"/>
              </a:solidFill>
              <a:latin typeface="JetBrains Mono"/>
              <a:ea typeface="JetBrains Mono"/>
              <a:cs typeface="JetBrains Mono"/>
              <a:sym typeface="JetBrains Mono"/>
            </a:endParaRPr>
          </a:p>
        </p:txBody>
      </p:sp>
      <p:sp>
        <p:nvSpPr>
          <p:cNvPr id="132" name="Google Shape;132;p23"/>
          <p:cNvSpPr/>
          <p:nvPr/>
        </p:nvSpPr>
        <p:spPr>
          <a:xfrm rot="-5400000" flipH="1">
            <a:off x="9158475" y="-782275"/>
            <a:ext cx="939000" cy="20028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txBox="1">
            <a:spLocks noGrp="1"/>
          </p:cNvSpPr>
          <p:nvPr>
            <p:ph type="title"/>
          </p:nvPr>
        </p:nvSpPr>
        <p:spPr>
          <a:xfrm>
            <a:off x="571275" y="2672513"/>
            <a:ext cx="6124800" cy="69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000">
                <a:solidFill>
                  <a:schemeClr val="lt1"/>
                </a:solidFill>
                <a:latin typeface="JetBrains Mono"/>
                <a:ea typeface="JetBrains Mono"/>
                <a:cs typeface="JetBrains Mono"/>
                <a:sym typeface="JetBrains Mono"/>
              </a:rPr>
              <a:t>Under the guidance of</a:t>
            </a:r>
            <a:endParaRPr sz="3000">
              <a:solidFill>
                <a:schemeClr val="lt1"/>
              </a:solidFill>
              <a:latin typeface="JetBrains Mono"/>
              <a:ea typeface="JetBrains Mono"/>
              <a:cs typeface="JetBrains Mono"/>
              <a:sym typeface="JetBrains Mono"/>
            </a:endParaRPr>
          </a:p>
        </p:txBody>
      </p:sp>
      <p:sp>
        <p:nvSpPr>
          <p:cNvPr id="134" name="Google Shape;134;p23"/>
          <p:cNvSpPr txBox="1">
            <a:spLocks noGrp="1"/>
          </p:cNvSpPr>
          <p:nvPr>
            <p:ph type="title"/>
          </p:nvPr>
        </p:nvSpPr>
        <p:spPr>
          <a:xfrm>
            <a:off x="1467125" y="1306925"/>
            <a:ext cx="4333200" cy="12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800">
                <a:solidFill>
                  <a:schemeClr val="lt1"/>
                </a:solidFill>
                <a:latin typeface="JetBrains Mono"/>
                <a:ea typeface="JetBrains Mono"/>
                <a:cs typeface="JetBrains Mono"/>
                <a:sym typeface="JetBrains Mono"/>
              </a:rPr>
              <a:t>Devansh Patel - 202001262</a:t>
            </a:r>
            <a:endParaRPr sz="1800">
              <a:solidFill>
                <a:schemeClr val="lt1"/>
              </a:solidFill>
              <a:latin typeface="JetBrains Mono"/>
              <a:ea typeface="JetBrains Mono"/>
              <a:cs typeface="JetBrains Mono"/>
              <a:sym typeface="JetBrains Mono"/>
            </a:endParaRPr>
          </a:p>
          <a:p>
            <a:pPr marL="0" lvl="0" indent="0" algn="ctr" rtl="0">
              <a:spcBef>
                <a:spcPts val="0"/>
              </a:spcBef>
              <a:spcAft>
                <a:spcPts val="0"/>
              </a:spcAft>
              <a:buNone/>
            </a:pPr>
            <a:r>
              <a:rPr lang="es" sz="1800">
                <a:solidFill>
                  <a:schemeClr val="lt1"/>
                </a:solidFill>
                <a:latin typeface="JetBrains Mono"/>
                <a:ea typeface="JetBrains Mono"/>
                <a:cs typeface="JetBrains Mono"/>
                <a:sym typeface="JetBrains Mono"/>
              </a:rPr>
              <a:t>Dhruv Patel - 202001271</a:t>
            </a:r>
            <a:endParaRPr sz="1800">
              <a:solidFill>
                <a:schemeClr val="lt1"/>
              </a:solidFill>
              <a:latin typeface="JetBrains Mono"/>
              <a:ea typeface="JetBrains Mono"/>
              <a:cs typeface="JetBrains Mono"/>
              <a:sym typeface="JetBrains Mono"/>
            </a:endParaRPr>
          </a:p>
          <a:p>
            <a:pPr marL="0" lvl="0" indent="0" algn="ctr" rtl="0">
              <a:spcBef>
                <a:spcPts val="0"/>
              </a:spcBef>
              <a:spcAft>
                <a:spcPts val="0"/>
              </a:spcAft>
              <a:buNone/>
            </a:pPr>
            <a:r>
              <a:rPr lang="es" sz="1800">
                <a:solidFill>
                  <a:schemeClr val="lt1"/>
                </a:solidFill>
                <a:latin typeface="JetBrains Mono"/>
                <a:ea typeface="JetBrains Mono"/>
                <a:cs typeface="JetBrains Mono"/>
                <a:sym typeface="JetBrains Mono"/>
              </a:rPr>
              <a:t>Achyutkumar Shah - 202001449</a:t>
            </a:r>
            <a:endParaRPr sz="1800">
              <a:solidFill>
                <a:schemeClr val="lt1"/>
              </a:solidFill>
              <a:latin typeface="JetBrains Mono"/>
              <a:ea typeface="JetBrains Mono"/>
              <a:cs typeface="JetBrains Mono"/>
              <a:sym typeface="JetBrains Mono"/>
            </a:endParaRPr>
          </a:p>
          <a:p>
            <a:pPr marL="0" lvl="0" indent="0" algn="ctr" rtl="0">
              <a:spcBef>
                <a:spcPts val="0"/>
              </a:spcBef>
              <a:spcAft>
                <a:spcPts val="0"/>
              </a:spcAft>
              <a:buNone/>
            </a:pPr>
            <a:r>
              <a:rPr lang="es" sz="1800">
                <a:solidFill>
                  <a:schemeClr val="lt1"/>
                </a:solidFill>
                <a:latin typeface="JetBrains Mono"/>
                <a:ea typeface="JetBrains Mono"/>
                <a:cs typeface="JetBrains Mono"/>
                <a:sym typeface="JetBrains Mono"/>
              </a:rPr>
              <a:t>Jaykumar Navadiya - 202001465</a:t>
            </a:r>
            <a:endParaRPr sz="1800">
              <a:solidFill>
                <a:schemeClr val="lt1"/>
              </a:solidFill>
              <a:latin typeface="JetBrains Mono"/>
              <a:ea typeface="JetBrains Mono"/>
              <a:cs typeface="JetBrains Mono"/>
              <a:sym typeface="JetBrains Mono"/>
            </a:endParaRPr>
          </a:p>
        </p:txBody>
      </p:sp>
      <p:sp>
        <p:nvSpPr>
          <p:cNvPr id="135" name="Google Shape;135;p23"/>
          <p:cNvSpPr txBox="1">
            <a:spLocks noGrp="1"/>
          </p:cNvSpPr>
          <p:nvPr>
            <p:ph type="title"/>
          </p:nvPr>
        </p:nvSpPr>
        <p:spPr>
          <a:xfrm>
            <a:off x="1467125" y="3433900"/>
            <a:ext cx="4333200" cy="12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800">
                <a:solidFill>
                  <a:schemeClr val="lt1"/>
                </a:solidFill>
                <a:latin typeface="JetBrains Mono"/>
                <a:ea typeface="JetBrains Mono"/>
                <a:cs typeface="JetBrains Mono"/>
                <a:sym typeface="JetBrains Mono"/>
              </a:rPr>
              <a:t>Prof. Sasidhar</a:t>
            </a:r>
            <a:endParaRPr sz="1800">
              <a:solidFill>
                <a:schemeClr val="lt1"/>
              </a:solidFill>
              <a:latin typeface="JetBrains Mono"/>
              <a:ea typeface="JetBrains Mono"/>
              <a:cs typeface="JetBrains Mono"/>
              <a:sym typeface="JetBrains Mono"/>
            </a:endParaRPr>
          </a:p>
          <a:p>
            <a:pPr marL="0" lvl="0" indent="0" algn="ctr" rtl="0">
              <a:spcBef>
                <a:spcPts val="0"/>
              </a:spcBef>
              <a:spcAft>
                <a:spcPts val="0"/>
              </a:spcAft>
              <a:buNone/>
            </a:pPr>
            <a:r>
              <a:rPr lang="es" sz="1800">
                <a:solidFill>
                  <a:schemeClr val="lt1"/>
                </a:solidFill>
                <a:latin typeface="JetBrains Mono"/>
                <a:ea typeface="JetBrains Mono"/>
                <a:cs typeface="JetBrains Mono"/>
                <a:sym typeface="JetBrains Mono"/>
              </a:rPr>
              <a:t>Teaching Assistant Dhara Ma’am</a:t>
            </a:r>
            <a:endParaRPr sz="1800">
              <a:solidFill>
                <a:schemeClr val="lt1"/>
              </a:solidFill>
              <a:latin typeface="JetBrains Mono"/>
              <a:ea typeface="JetBrains Mono"/>
              <a:cs typeface="JetBrains Mono"/>
              <a:sym typeface="JetBrains Mono"/>
            </a:endParaRPr>
          </a:p>
        </p:txBody>
      </p:sp>
      <p:pic>
        <p:nvPicPr>
          <p:cNvPr id="136" name="Google Shape;136;p23"/>
          <p:cNvPicPr preferRelativeResize="0"/>
          <p:nvPr/>
        </p:nvPicPr>
        <p:blipFill>
          <a:blip r:embed="rId4">
            <a:alphaModFix/>
          </a:blip>
          <a:stretch>
            <a:fillRect/>
          </a:stretch>
        </p:blipFill>
        <p:spPr>
          <a:xfrm>
            <a:off x="7277249" y="1567500"/>
            <a:ext cx="1181250" cy="1181225"/>
          </a:xfrm>
          <a:prstGeom prst="rect">
            <a:avLst/>
          </a:prstGeom>
          <a:noFill/>
          <a:ln>
            <a:noFill/>
          </a:ln>
        </p:spPr>
      </p:pic>
      <p:sp>
        <p:nvSpPr>
          <p:cNvPr id="137" name="Google Shape;137;p23"/>
          <p:cNvSpPr txBox="1">
            <a:spLocks noGrp="1"/>
          </p:cNvSpPr>
          <p:nvPr>
            <p:ph type="title"/>
          </p:nvPr>
        </p:nvSpPr>
        <p:spPr>
          <a:xfrm>
            <a:off x="6472100" y="2875503"/>
            <a:ext cx="2877600" cy="8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000000"/>
                </a:solidFill>
                <a:latin typeface="JetBrains Mono"/>
                <a:ea typeface="JetBrains Mono"/>
                <a:cs typeface="JetBrains Mono"/>
                <a:sym typeface="JetBrains Mono"/>
              </a:rPr>
              <a:t>IT304 Computer Networks</a:t>
            </a:r>
            <a:endParaRPr sz="1200">
              <a:solidFill>
                <a:srgbClr val="000000"/>
              </a:solidFill>
              <a:latin typeface="JetBrains Mono"/>
              <a:ea typeface="JetBrains Mono"/>
              <a:cs typeface="JetBrains Mono"/>
              <a:sym typeface="JetBrains Mono"/>
            </a:endParaRPr>
          </a:p>
          <a:p>
            <a:pPr marL="0" lvl="0" indent="0" algn="ctr" rtl="0">
              <a:spcBef>
                <a:spcPts val="0"/>
              </a:spcBef>
              <a:spcAft>
                <a:spcPts val="0"/>
              </a:spcAft>
              <a:buNone/>
            </a:pPr>
            <a:r>
              <a:rPr lang="es" sz="1200">
                <a:solidFill>
                  <a:srgbClr val="000000"/>
                </a:solidFill>
                <a:latin typeface="JetBrains Mono"/>
                <a:ea typeface="JetBrains Mono"/>
                <a:cs typeface="JetBrains Mono"/>
                <a:sym typeface="JetBrains Mono"/>
              </a:rPr>
              <a:t>Video Streaming with</a:t>
            </a:r>
            <a:endParaRPr sz="1200">
              <a:solidFill>
                <a:srgbClr val="000000"/>
              </a:solidFill>
              <a:latin typeface="JetBrains Mono"/>
              <a:ea typeface="JetBrains Mono"/>
              <a:cs typeface="JetBrains Mono"/>
              <a:sym typeface="JetBrains Mono"/>
            </a:endParaRPr>
          </a:p>
          <a:p>
            <a:pPr marL="0" lvl="0" indent="0" algn="ctr" rtl="0">
              <a:spcBef>
                <a:spcPts val="0"/>
              </a:spcBef>
              <a:spcAft>
                <a:spcPts val="0"/>
              </a:spcAft>
              <a:buNone/>
            </a:pPr>
            <a:r>
              <a:rPr lang="es" sz="1200">
                <a:solidFill>
                  <a:srgbClr val="000000"/>
                </a:solidFill>
                <a:latin typeface="JetBrains Mono"/>
                <a:ea typeface="JetBrains Mono"/>
                <a:cs typeface="JetBrains Mono"/>
                <a:sym typeface="JetBrains Mono"/>
              </a:rPr>
              <a:t>RSTP and RTP Assignment</a:t>
            </a:r>
            <a:endParaRPr sz="1200">
              <a:solidFill>
                <a:srgbClr val="000000"/>
              </a:solidFill>
              <a:latin typeface="JetBrains Mono"/>
              <a:ea typeface="JetBrains Mono"/>
              <a:cs typeface="JetBrains Mono"/>
              <a:sym typeface="JetBrains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40"/>
          <p:cNvPicPr preferRelativeResize="0"/>
          <p:nvPr/>
        </p:nvPicPr>
        <p:blipFill>
          <a:blip r:embed="rId3">
            <a:alphaModFix/>
          </a:blip>
          <a:stretch>
            <a:fillRect/>
          </a:stretch>
        </p:blipFill>
        <p:spPr>
          <a:xfrm>
            <a:off x="150500" y="0"/>
            <a:ext cx="6913995" cy="5143499"/>
          </a:xfrm>
          <a:prstGeom prst="rect">
            <a:avLst/>
          </a:prstGeom>
          <a:noFill/>
          <a:ln>
            <a:noFill/>
          </a:ln>
        </p:spPr>
      </p:pic>
      <p:sp>
        <p:nvSpPr>
          <p:cNvPr id="319" name="Google Shape;319;p40"/>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Three Button Client</a:t>
            </a:r>
            <a:endParaRPr/>
          </a:p>
        </p:txBody>
      </p:sp>
      <p:sp>
        <p:nvSpPr>
          <p:cNvPr id="320" name="Google Shape;320;p40"/>
          <p:cNvSpPr/>
          <p:nvPr/>
        </p:nvSpPr>
        <p:spPr>
          <a:xfrm>
            <a:off x="0" y="0"/>
            <a:ext cx="7215000" cy="51435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0"/>
          <p:cNvSpPr txBox="1">
            <a:spLocks noGrp="1"/>
          </p:cNvSpPr>
          <p:nvPr>
            <p:ph type="ctrTitle"/>
          </p:nvPr>
        </p:nvSpPr>
        <p:spPr>
          <a:xfrm>
            <a:off x="0" y="171175"/>
            <a:ext cx="7215000" cy="4757400"/>
          </a:xfrm>
          <a:prstGeom prst="rect">
            <a:avLst/>
          </a:prstGeom>
        </p:spPr>
        <p:txBody>
          <a:bodyPr spcFirstLastPara="1" wrap="square" lIns="91425" tIns="91425" rIns="91425" bIns="91425" anchor="ctr" anchorCtr="0">
            <a:noAutofit/>
          </a:bodyPr>
          <a:lstStyle/>
          <a:p>
            <a:pPr marL="457200" lvl="0" indent="-342900" algn="ctr" rtl="0">
              <a:spcBef>
                <a:spcPts val="0"/>
              </a:spcBef>
              <a:spcAft>
                <a:spcPts val="0"/>
              </a:spcAft>
              <a:buClr>
                <a:srgbClr val="FFFFFF"/>
              </a:buClr>
              <a:buSzPts val="1800"/>
              <a:buChar char="➔"/>
            </a:pPr>
            <a:r>
              <a:rPr lang="es">
                <a:solidFill>
                  <a:srgbClr val="FFFFFF"/>
                </a:solidFill>
              </a:rPr>
              <a:t>A client with only 3 buttons: Play, Pause and Stop</a:t>
            </a:r>
            <a:endParaRPr>
              <a:solidFill>
                <a:srgbClr val="FFFFFF"/>
              </a:solidFill>
            </a:endParaRPr>
          </a:p>
          <a:p>
            <a:pPr marL="45720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s">
                <a:solidFill>
                  <a:srgbClr val="FFFFFF"/>
                </a:solidFill>
              </a:rPr>
              <a:t>Implementation</a:t>
            </a:r>
            <a:endParaRPr>
              <a:solidFill>
                <a:srgbClr val="FFFFFF"/>
              </a:solidFill>
            </a:endParaRPr>
          </a:p>
          <a:p>
            <a:pPr marL="0" lvl="0" indent="0" algn="ctr" rtl="0">
              <a:spcBef>
                <a:spcPts val="0"/>
              </a:spcBef>
              <a:spcAft>
                <a:spcPts val="0"/>
              </a:spcAft>
              <a:buNone/>
            </a:pPr>
            <a:r>
              <a:rPr lang="es" b="0">
                <a:solidFill>
                  <a:srgbClr val="FFFFFF"/>
                </a:solidFill>
                <a:latin typeface="Avenir"/>
                <a:ea typeface="Avenir"/>
                <a:cs typeface="Avenir"/>
                <a:sym typeface="Avenir"/>
              </a:rPr>
              <a:t>When the Play button is pressed for the first time we send a SETUP RTSP Request to the server and for the Stop button, we just send a TEARDOWN RTSP Request to the Server.</a:t>
            </a:r>
            <a:endParaRPr>
              <a:solidFill>
                <a:srgbClr val="FFFFFF"/>
              </a:solidFill>
            </a:endParaRPr>
          </a:p>
          <a:p>
            <a:pPr marL="0" lvl="0" indent="0" algn="ctr" rtl="0">
              <a:spcBef>
                <a:spcPts val="0"/>
              </a:spcBef>
              <a:spcAft>
                <a:spcPts val="0"/>
              </a:spcAft>
              <a:buNone/>
            </a:pP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41"/>
          <p:cNvPicPr preferRelativeResize="0"/>
          <p:nvPr/>
        </p:nvPicPr>
        <p:blipFill>
          <a:blip r:embed="rId3">
            <a:alphaModFix/>
          </a:blip>
          <a:stretch>
            <a:fillRect/>
          </a:stretch>
        </p:blipFill>
        <p:spPr>
          <a:xfrm>
            <a:off x="150500" y="0"/>
            <a:ext cx="6913995" cy="5143499"/>
          </a:xfrm>
          <a:prstGeom prst="rect">
            <a:avLst/>
          </a:prstGeom>
          <a:noFill/>
          <a:ln>
            <a:noFill/>
          </a:ln>
        </p:spPr>
      </p:pic>
      <p:sp>
        <p:nvSpPr>
          <p:cNvPr id="327" name="Google Shape;327;p41"/>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Three Button Client</a:t>
            </a:r>
            <a:endParaRPr/>
          </a:p>
        </p:txBody>
      </p:sp>
      <p:sp>
        <p:nvSpPr>
          <p:cNvPr id="328" name="Google Shape;328;p41"/>
          <p:cNvSpPr/>
          <p:nvPr/>
        </p:nvSpPr>
        <p:spPr>
          <a:xfrm>
            <a:off x="0" y="0"/>
            <a:ext cx="7215000" cy="51435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1"/>
          <p:cNvSpPr txBox="1">
            <a:spLocks noGrp="1"/>
          </p:cNvSpPr>
          <p:nvPr>
            <p:ph type="ctrTitle"/>
          </p:nvPr>
        </p:nvSpPr>
        <p:spPr>
          <a:xfrm>
            <a:off x="0" y="171175"/>
            <a:ext cx="7215000" cy="47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457200" algn="l" rtl="0">
              <a:spcBef>
                <a:spcPts val="0"/>
              </a:spcBef>
              <a:spcAft>
                <a:spcPts val="0"/>
              </a:spcAft>
              <a:buNone/>
            </a:pPr>
            <a:r>
              <a:rPr lang="es">
                <a:solidFill>
                  <a:srgbClr val="FFFFFF"/>
                </a:solidFill>
              </a:rPr>
              <a:t>Code (playMovie method)</a:t>
            </a:r>
            <a:endParaRPr>
              <a:solidFill>
                <a:srgbClr val="FFFFFF"/>
              </a:solidFill>
            </a:endParaRPr>
          </a:p>
          <a:p>
            <a:pPr marL="0" lvl="0" indent="0" algn="l" rtl="0">
              <a:spcBef>
                <a:spcPts val="0"/>
              </a:spcBef>
              <a:spcAft>
                <a:spcPts val="0"/>
              </a:spcAft>
              <a:buNone/>
            </a:pPr>
            <a:endParaRPr>
              <a:solidFill>
                <a:srgbClr val="FFFFFF"/>
              </a:solidFill>
            </a:endParaRPr>
          </a:p>
          <a:p>
            <a:pPr marL="457200" lvl="0" indent="0" algn="l" rtl="0">
              <a:spcBef>
                <a:spcPts val="0"/>
              </a:spcBef>
              <a:spcAft>
                <a:spcPts val="0"/>
              </a:spcAft>
              <a:buNone/>
            </a:pPr>
            <a:r>
              <a:rPr lang="es" sz="1400">
                <a:solidFill>
                  <a:srgbClr val="F97BB0"/>
                </a:solidFill>
                <a:latin typeface="JetBrains Mono"/>
                <a:ea typeface="JetBrains Mono"/>
                <a:cs typeface="JetBrains Mono"/>
                <a:sym typeface="JetBrains Mono"/>
              </a:rPr>
              <a:t>def </a:t>
            </a:r>
            <a:r>
              <a:rPr lang="es" sz="1400" b="0">
                <a:solidFill>
                  <a:srgbClr val="75C2B3"/>
                </a:solidFill>
                <a:latin typeface="JetBrains Mono"/>
                <a:ea typeface="JetBrains Mono"/>
                <a:cs typeface="JetBrains Mono"/>
                <a:sym typeface="JetBrains Mono"/>
              </a:rPr>
              <a:t>playMovie</a:t>
            </a:r>
            <a:r>
              <a:rPr lang="es" sz="1400" b="0">
                <a:solidFill>
                  <a:srgbClr val="DFDFE0"/>
                </a:solidFill>
                <a:latin typeface="JetBrains Mono"/>
                <a:ea typeface="JetBrains Mono"/>
                <a:cs typeface="JetBrains Mono"/>
                <a:sym typeface="JetBrains Mono"/>
              </a:rPr>
              <a:t>(</a:t>
            </a:r>
            <a:r>
              <a:rPr lang="es" sz="1400" b="0">
                <a:solidFill>
                  <a:srgbClr val="FCFCFC"/>
                </a:solidFill>
                <a:latin typeface="JetBrains Mono"/>
                <a:ea typeface="JetBrains Mono"/>
                <a:cs typeface="JetBrains Mono"/>
                <a:sym typeface="JetBrains Mono"/>
              </a:rPr>
              <a:t>self</a:t>
            </a:r>
            <a:r>
              <a:rPr lang="es" sz="1400" b="0">
                <a:solidFill>
                  <a:srgbClr val="DFDFE0"/>
                </a:solidFill>
                <a:latin typeface="JetBrains Mono"/>
                <a:ea typeface="JetBrains Mono"/>
                <a:cs typeface="JetBrains Mono"/>
                <a:sym typeface="JetBrains Mono"/>
              </a:rPr>
              <a:t>):</a:t>
            </a:r>
            <a:endParaRPr sz="1400" b="0">
              <a:solidFill>
                <a:srgbClr val="DFDFE0"/>
              </a:solidFill>
              <a:latin typeface="JetBrains Mono"/>
              <a:ea typeface="JetBrains Mono"/>
              <a:cs typeface="JetBrains Mono"/>
              <a:sym typeface="JetBrains Mono"/>
            </a:endParaRPr>
          </a:p>
          <a:p>
            <a:pPr marL="457200" lvl="0" indent="0" algn="l" rtl="0">
              <a:spcBef>
                <a:spcPts val="0"/>
              </a:spcBef>
              <a:spcAft>
                <a:spcPts val="0"/>
              </a:spcAft>
              <a:buNone/>
            </a:pPr>
            <a:r>
              <a:rPr lang="es" sz="1400" b="0">
                <a:solidFill>
                  <a:srgbClr val="DFDFE0"/>
                </a:solidFill>
                <a:latin typeface="JetBrains Mono"/>
                <a:ea typeface="JetBrains Mono"/>
                <a:cs typeface="JetBrains Mono"/>
                <a:sym typeface="JetBrains Mono"/>
              </a:rPr>
              <a:t>   </a:t>
            </a:r>
            <a:r>
              <a:rPr lang="es" sz="1400" b="0" i="1">
                <a:solidFill>
                  <a:srgbClr val="629755"/>
                </a:solidFill>
                <a:latin typeface="JetBrains Mono"/>
                <a:ea typeface="JetBrains Mono"/>
                <a:cs typeface="JetBrains Mono"/>
                <a:sym typeface="JetBrains Mono"/>
              </a:rPr>
              <a:t>"""Play button handler."""</a:t>
            </a:r>
            <a:endParaRPr sz="1400" b="0" i="1">
              <a:solidFill>
                <a:srgbClr val="629755"/>
              </a:solidFill>
              <a:latin typeface="JetBrains Mono"/>
              <a:ea typeface="JetBrains Mono"/>
              <a:cs typeface="JetBrains Mono"/>
              <a:sym typeface="JetBrains Mono"/>
            </a:endParaRPr>
          </a:p>
          <a:p>
            <a:pPr marL="457200" lvl="0" indent="0" algn="l" rtl="0">
              <a:spcBef>
                <a:spcPts val="0"/>
              </a:spcBef>
              <a:spcAft>
                <a:spcPts val="0"/>
              </a:spcAft>
              <a:buNone/>
            </a:pPr>
            <a:r>
              <a:rPr lang="es" sz="1400" b="0" i="1">
                <a:solidFill>
                  <a:srgbClr val="629755"/>
                </a:solidFill>
                <a:latin typeface="JetBrains Mono"/>
                <a:ea typeface="JetBrains Mono"/>
                <a:cs typeface="JetBrains Mono"/>
                <a:sym typeface="JetBrains Mono"/>
              </a:rPr>
              <a:t>   </a:t>
            </a:r>
            <a:r>
              <a:rPr lang="es" sz="1400" b="0">
                <a:solidFill>
                  <a:srgbClr val="7F8C99"/>
                </a:solidFill>
                <a:latin typeface="JetBrains Mono"/>
                <a:ea typeface="JetBrains Mono"/>
                <a:cs typeface="JetBrains Mono"/>
                <a:sym typeface="JetBrains Mono"/>
              </a:rPr>
              <a:t># If it's the first time PLAY is clicked, send SETUP</a:t>
            </a:r>
            <a:endParaRPr sz="1400" b="0">
              <a:solidFill>
                <a:srgbClr val="7F8C99"/>
              </a:solidFill>
              <a:latin typeface="JetBrains Mono"/>
              <a:ea typeface="JetBrains Mono"/>
              <a:cs typeface="JetBrains Mono"/>
              <a:sym typeface="JetBrains Mono"/>
            </a:endParaRPr>
          </a:p>
          <a:p>
            <a:pPr marL="457200" lvl="0" indent="0" algn="l" rtl="0">
              <a:spcBef>
                <a:spcPts val="0"/>
              </a:spcBef>
              <a:spcAft>
                <a:spcPts val="0"/>
              </a:spcAft>
              <a:buNone/>
            </a:pPr>
            <a:r>
              <a:rPr lang="es" sz="1400" b="0">
                <a:solidFill>
                  <a:srgbClr val="7F8C99"/>
                </a:solidFill>
                <a:latin typeface="JetBrains Mono"/>
                <a:ea typeface="JetBrains Mono"/>
                <a:cs typeface="JetBrains Mono"/>
                <a:sym typeface="JetBrains Mono"/>
              </a:rPr>
              <a:t>   </a:t>
            </a:r>
            <a:r>
              <a:rPr lang="es" sz="1400">
                <a:solidFill>
                  <a:srgbClr val="F97BB0"/>
                </a:solidFill>
                <a:latin typeface="JetBrains Mono"/>
                <a:ea typeface="JetBrains Mono"/>
                <a:cs typeface="JetBrains Mono"/>
                <a:sym typeface="JetBrains Mono"/>
              </a:rPr>
              <a:t>if </a:t>
            </a:r>
            <a:r>
              <a:rPr lang="es" sz="1400" b="0">
                <a:solidFill>
                  <a:srgbClr val="FCFCFC"/>
                </a:solidFill>
                <a:latin typeface="JetBrains Mono"/>
                <a:ea typeface="JetBrains Mono"/>
                <a:cs typeface="JetBrains Mono"/>
                <a:sym typeface="JetBrains Mono"/>
              </a:rPr>
              <a:t>self</a:t>
            </a:r>
            <a:r>
              <a:rPr lang="es" sz="1400" b="0">
                <a:solidFill>
                  <a:srgbClr val="DFDFE0"/>
                </a:solidFill>
                <a:latin typeface="JetBrains Mono"/>
                <a:ea typeface="JetBrains Mono"/>
                <a:cs typeface="JetBrains Mono"/>
                <a:sym typeface="JetBrains Mono"/>
              </a:rPr>
              <a:t>.state == </a:t>
            </a:r>
            <a:r>
              <a:rPr lang="es" sz="1400" b="0">
                <a:solidFill>
                  <a:srgbClr val="FCFCFC"/>
                </a:solidFill>
                <a:latin typeface="JetBrains Mono"/>
                <a:ea typeface="JetBrains Mono"/>
                <a:cs typeface="JetBrains Mono"/>
                <a:sym typeface="JetBrains Mono"/>
              </a:rPr>
              <a:t>self</a:t>
            </a:r>
            <a:r>
              <a:rPr lang="es" sz="1400" b="0">
                <a:solidFill>
                  <a:srgbClr val="DFDFE0"/>
                </a:solidFill>
                <a:latin typeface="JetBrains Mono"/>
                <a:ea typeface="JetBrains Mono"/>
                <a:cs typeface="JetBrains Mono"/>
                <a:sym typeface="JetBrains Mono"/>
              </a:rPr>
              <a:t>.INIT </a:t>
            </a:r>
            <a:r>
              <a:rPr lang="es" sz="1400">
                <a:solidFill>
                  <a:srgbClr val="F97BB0"/>
                </a:solidFill>
                <a:latin typeface="JetBrains Mono"/>
                <a:ea typeface="JetBrains Mono"/>
                <a:cs typeface="JetBrains Mono"/>
                <a:sym typeface="JetBrains Mono"/>
              </a:rPr>
              <a:t>and </a:t>
            </a:r>
            <a:r>
              <a:rPr lang="es" sz="1400" b="0">
                <a:solidFill>
                  <a:srgbClr val="FCFCFC"/>
                </a:solidFill>
                <a:latin typeface="JetBrains Mono"/>
                <a:ea typeface="JetBrains Mono"/>
                <a:cs typeface="JetBrains Mono"/>
                <a:sym typeface="JetBrains Mono"/>
              </a:rPr>
              <a:t>self</a:t>
            </a:r>
            <a:r>
              <a:rPr lang="es" sz="1400" b="0">
                <a:solidFill>
                  <a:srgbClr val="DFDFE0"/>
                </a:solidFill>
                <a:latin typeface="JetBrains Mono"/>
                <a:ea typeface="JetBrains Mono"/>
                <a:cs typeface="JetBrains Mono"/>
                <a:sym typeface="JetBrains Mono"/>
              </a:rPr>
              <a:t>.firstPlay:</a:t>
            </a:r>
            <a:endParaRPr sz="1400" b="0">
              <a:solidFill>
                <a:srgbClr val="DFDFE0"/>
              </a:solidFill>
              <a:latin typeface="JetBrains Mono"/>
              <a:ea typeface="JetBrains Mono"/>
              <a:cs typeface="JetBrains Mono"/>
              <a:sym typeface="JetBrains Mono"/>
            </a:endParaRPr>
          </a:p>
          <a:p>
            <a:pPr marL="457200" lvl="0" indent="0" algn="l" rtl="0">
              <a:spcBef>
                <a:spcPts val="0"/>
              </a:spcBef>
              <a:spcAft>
                <a:spcPts val="0"/>
              </a:spcAft>
              <a:buNone/>
            </a:pPr>
            <a:r>
              <a:rPr lang="es" sz="1400" b="0">
                <a:solidFill>
                  <a:srgbClr val="DFDFE0"/>
                </a:solidFill>
                <a:latin typeface="JetBrains Mono"/>
                <a:ea typeface="JetBrains Mono"/>
                <a:cs typeface="JetBrains Mono"/>
                <a:sym typeface="JetBrains Mono"/>
              </a:rPr>
              <a:t>       </a:t>
            </a:r>
            <a:r>
              <a:rPr lang="es" sz="1400" b="0">
                <a:solidFill>
                  <a:srgbClr val="FCFCFC"/>
                </a:solidFill>
                <a:latin typeface="JetBrains Mono"/>
                <a:ea typeface="JetBrains Mono"/>
                <a:cs typeface="JetBrains Mono"/>
                <a:sym typeface="JetBrains Mono"/>
              </a:rPr>
              <a:t>self</a:t>
            </a:r>
            <a:r>
              <a:rPr lang="es" sz="1400" b="0">
                <a:solidFill>
                  <a:srgbClr val="DFDFE0"/>
                </a:solidFill>
                <a:latin typeface="JetBrains Mono"/>
                <a:ea typeface="JetBrains Mono"/>
                <a:cs typeface="JetBrains Mono"/>
                <a:sym typeface="JetBrains Mono"/>
              </a:rPr>
              <a:t>.</a:t>
            </a:r>
            <a:r>
              <a:rPr lang="es" sz="1400" b="0">
                <a:solidFill>
                  <a:srgbClr val="75C2B3"/>
                </a:solidFill>
                <a:latin typeface="JetBrains Mono"/>
                <a:ea typeface="JetBrains Mono"/>
                <a:cs typeface="JetBrains Mono"/>
                <a:sym typeface="JetBrains Mono"/>
              </a:rPr>
              <a:t>sendRtspRequest</a:t>
            </a:r>
            <a:r>
              <a:rPr lang="es" sz="1400" b="0">
                <a:solidFill>
                  <a:srgbClr val="DFDFE0"/>
                </a:solidFill>
                <a:latin typeface="JetBrains Mono"/>
                <a:ea typeface="JetBrains Mono"/>
                <a:cs typeface="JetBrains Mono"/>
                <a:sym typeface="JetBrains Mono"/>
              </a:rPr>
              <a:t>(</a:t>
            </a:r>
            <a:r>
              <a:rPr lang="es" sz="1400" b="0">
                <a:solidFill>
                  <a:srgbClr val="FCFCFC"/>
                </a:solidFill>
                <a:latin typeface="JetBrains Mono"/>
                <a:ea typeface="JetBrains Mono"/>
                <a:cs typeface="JetBrains Mono"/>
                <a:sym typeface="JetBrains Mono"/>
              </a:rPr>
              <a:t>self</a:t>
            </a:r>
            <a:r>
              <a:rPr lang="es" sz="1400" b="0">
                <a:solidFill>
                  <a:srgbClr val="DFDFE0"/>
                </a:solidFill>
                <a:latin typeface="JetBrains Mono"/>
                <a:ea typeface="JetBrains Mono"/>
                <a:cs typeface="JetBrains Mono"/>
                <a:sym typeface="JetBrains Mono"/>
              </a:rPr>
              <a:t>.SETUP)</a:t>
            </a:r>
            <a:endParaRPr sz="1400" b="0">
              <a:solidFill>
                <a:srgbClr val="DFDFE0"/>
              </a:solidFill>
              <a:latin typeface="JetBrains Mono"/>
              <a:ea typeface="JetBrains Mono"/>
              <a:cs typeface="JetBrains Mono"/>
              <a:sym typeface="JetBrains Mono"/>
            </a:endParaRPr>
          </a:p>
          <a:p>
            <a:pPr marL="457200" lvl="0" indent="0" algn="l" rtl="0">
              <a:spcBef>
                <a:spcPts val="0"/>
              </a:spcBef>
              <a:spcAft>
                <a:spcPts val="0"/>
              </a:spcAft>
              <a:buNone/>
            </a:pPr>
            <a:r>
              <a:rPr lang="es" sz="1400" b="0">
                <a:solidFill>
                  <a:srgbClr val="DFDFE0"/>
                </a:solidFill>
                <a:latin typeface="JetBrains Mono"/>
                <a:ea typeface="JetBrains Mono"/>
                <a:cs typeface="JetBrains Mono"/>
                <a:sym typeface="JetBrains Mono"/>
              </a:rPr>
              <a:t>       </a:t>
            </a:r>
            <a:r>
              <a:rPr lang="es" sz="1400" b="0">
                <a:solidFill>
                  <a:srgbClr val="FCFCFC"/>
                </a:solidFill>
                <a:latin typeface="JetBrains Mono"/>
                <a:ea typeface="JetBrains Mono"/>
                <a:cs typeface="JetBrains Mono"/>
                <a:sym typeface="JetBrains Mono"/>
              </a:rPr>
              <a:t>self</a:t>
            </a:r>
            <a:r>
              <a:rPr lang="es" sz="1400" b="0">
                <a:solidFill>
                  <a:srgbClr val="DFDFE0"/>
                </a:solidFill>
                <a:latin typeface="JetBrains Mono"/>
                <a:ea typeface="JetBrains Mono"/>
                <a:cs typeface="JetBrains Mono"/>
                <a:sym typeface="JetBrains Mono"/>
              </a:rPr>
              <a:t>.firstPlay = </a:t>
            </a:r>
            <a:r>
              <a:rPr lang="es" sz="1400">
                <a:solidFill>
                  <a:srgbClr val="F97BB0"/>
                </a:solidFill>
                <a:latin typeface="JetBrains Mono"/>
                <a:ea typeface="JetBrains Mono"/>
                <a:cs typeface="JetBrains Mono"/>
                <a:sym typeface="JetBrains Mono"/>
              </a:rPr>
              <a:t>False</a:t>
            </a:r>
            <a:endParaRPr sz="1400">
              <a:solidFill>
                <a:srgbClr val="F97BB0"/>
              </a:solidFill>
              <a:latin typeface="JetBrains Mono"/>
              <a:ea typeface="JetBrains Mono"/>
              <a:cs typeface="JetBrains Mono"/>
              <a:sym typeface="JetBrains Mono"/>
            </a:endParaRPr>
          </a:p>
          <a:p>
            <a:pPr marL="457200" lvl="0" indent="0" algn="l" rtl="0">
              <a:spcBef>
                <a:spcPts val="0"/>
              </a:spcBef>
              <a:spcAft>
                <a:spcPts val="0"/>
              </a:spcAft>
              <a:buNone/>
            </a:pPr>
            <a:r>
              <a:rPr lang="es" sz="1400">
                <a:solidFill>
                  <a:srgbClr val="F97BB0"/>
                </a:solidFill>
                <a:latin typeface="JetBrains Mono"/>
                <a:ea typeface="JetBrains Mono"/>
                <a:cs typeface="JetBrains Mono"/>
                <a:sym typeface="JetBrains Mono"/>
              </a:rPr>
              <a:t>       </a:t>
            </a:r>
            <a:r>
              <a:rPr lang="es" sz="1400" b="0">
                <a:solidFill>
                  <a:srgbClr val="7F8C99"/>
                </a:solidFill>
                <a:latin typeface="JetBrains Mono"/>
                <a:ea typeface="JetBrains Mono"/>
                <a:cs typeface="JetBrains Mono"/>
                <a:sym typeface="JetBrains Mono"/>
              </a:rPr>
              <a:t># Wait until ready</a:t>
            </a:r>
            <a:endParaRPr sz="1400" b="0">
              <a:solidFill>
                <a:srgbClr val="7F8C99"/>
              </a:solidFill>
              <a:latin typeface="JetBrains Mono"/>
              <a:ea typeface="JetBrains Mono"/>
              <a:cs typeface="JetBrains Mono"/>
              <a:sym typeface="JetBrains Mono"/>
            </a:endParaRPr>
          </a:p>
          <a:p>
            <a:pPr marL="457200" lvl="0" indent="0" algn="l" rtl="0">
              <a:spcBef>
                <a:spcPts val="0"/>
              </a:spcBef>
              <a:spcAft>
                <a:spcPts val="0"/>
              </a:spcAft>
              <a:buNone/>
            </a:pPr>
            <a:r>
              <a:rPr lang="es" sz="1400" b="0">
                <a:solidFill>
                  <a:srgbClr val="7F8C99"/>
                </a:solidFill>
                <a:latin typeface="JetBrains Mono"/>
                <a:ea typeface="JetBrains Mono"/>
                <a:cs typeface="JetBrains Mono"/>
                <a:sym typeface="JetBrains Mono"/>
              </a:rPr>
              <a:t>       </a:t>
            </a:r>
            <a:r>
              <a:rPr lang="es" sz="1400">
                <a:solidFill>
                  <a:srgbClr val="F97BB0"/>
                </a:solidFill>
                <a:latin typeface="JetBrains Mono"/>
                <a:ea typeface="JetBrains Mono"/>
                <a:cs typeface="JetBrains Mono"/>
                <a:sym typeface="JetBrains Mono"/>
              </a:rPr>
              <a:t>while </a:t>
            </a:r>
            <a:r>
              <a:rPr lang="es" sz="1400" b="0">
                <a:solidFill>
                  <a:srgbClr val="FCFCFC"/>
                </a:solidFill>
                <a:latin typeface="JetBrains Mono"/>
                <a:ea typeface="JetBrains Mono"/>
                <a:cs typeface="JetBrains Mono"/>
                <a:sym typeface="JetBrains Mono"/>
              </a:rPr>
              <a:t>self</a:t>
            </a:r>
            <a:r>
              <a:rPr lang="es" sz="1400" b="0">
                <a:solidFill>
                  <a:srgbClr val="DFDFE0"/>
                </a:solidFill>
                <a:latin typeface="JetBrains Mono"/>
                <a:ea typeface="JetBrains Mono"/>
                <a:cs typeface="JetBrains Mono"/>
                <a:sym typeface="JetBrains Mono"/>
              </a:rPr>
              <a:t>.state != </a:t>
            </a:r>
            <a:r>
              <a:rPr lang="es" sz="1400" b="0">
                <a:solidFill>
                  <a:srgbClr val="FCFCFC"/>
                </a:solidFill>
                <a:latin typeface="JetBrains Mono"/>
                <a:ea typeface="JetBrains Mono"/>
                <a:cs typeface="JetBrains Mono"/>
                <a:sym typeface="JetBrains Mono"/>
              </a:rPr>
              <a:t>self</a:t>
            </a:r>
            <a:r>
              <a:rPr lang="es" sz="1400" b="0">
                <a:solidFill>
                  <a:srgbClr val="DFDFE0"/>
                </a:solidFill>
                <a:latin typeface="JetBrains Mono"/>
                <a:ea typeface="JetBrains Mono"/>
                <a:cs typeface="JetBrains Mono"/>
                <a:sym typeface="JetBrains Mono"/>
              </a:rPr>
              <a:t>.READY:</a:t>
            </a:r>
            <a:endParaRPr sz="1400" b="0">
              <a:solidFill>
                <a:srgbClr val="DFDFE0"/>
              </a:solidFill>
              <a:latin typeface="JetBrains Mono"/>
              <a:ea typeface="JetBrains Mono"/>
              <a:cs typeface="JetBrains Mono"/>
              <a:sym typeface="JetBrains Mono"/>
            </a:endParaRPr>
          </a:p>
          <a:p>
            <a:pPr marL="457200" lvl="0" indent="0" algn="l" rtl="0">
              <a:spcBef>
                <a:spcPts val="0"/>
              </a:spcBef>
              <a:spcAft>
                <a:spcPts val="0"/>
              </a:spcAft>
              <a:buNone/>
            </a:pPr>
            <a:r>
              <a:rPr lang="es" sz="1400" b="0">
                <a:solidFill>
                  <a:srgbClr val="DFDFE0"/>
                </a:solidFill>
                <a:latin typeface="JetBrains Mono"/>
                <a:ea typeface="JetBrains Mono"/>
                <a:cs typeface="JetBrains Mono"/>
                <a:sym typeface="JetBrains Mono"/>
              </a:rPr>
              <a:t>           </a:t>
            </a:r>
            <a:r>
              <a:rPr lang="es" sz="1400">
                <a:solidFill>
                  <a:srgbClr val="F97BB0"/>
                </a:solidFill>
                <a:latin typeface="JetBrains Mono"/>
                <a:ea typeface="JetBrains Mono"/>
                <a:cs typeface="JetBrains Mono"/>
                <a:sym typeface="JetBrains Mono"/>
              </a:rPr>
              <a:t>pass</a:t>
            </a:r>
            <a:endParaRPr sz="1400">
              <a:solidFill>
                <a:srgbClr val="F97BB0"/>
              </a:solidFill>
              <a:latin typeface="JetBrains Mono"/>
              <a:ea typeface="JetBrains Mono"/>
              <a:cs typeface="JetBrains Mono"/>
              <a:sym typeface="JetBrains Mono"/>
            </a:endParaRPr>
          </a:p>
          <a:p>
            <a:pPr marL="457200" lvl="0" indent="0" algn="l" rtl="0">
              <a:spcBef>
                <a:spcPts val="0"/>
              </a:spcBef>
              <a:spcAft>
                <a:spcPts val="0"/>
              </a:spcAft>
              <a:buNone/>
            </a:pPr>
            <a:endParaRPr sz="1400">
              <a:solidFill>
                <a:srgbClr val="F97BB0"/>
              </a:solidFill>
              <a:latin typeface="JetBrains Mono"/>
              <a:ea typeface="JetBrains Mono"/>
              <a:cs typeface="JetBrains Mono"/>
              <a:sym typeface="JetBrains Mono"/>
            </a:endParaRPr>
          </a:p>
          <a:p>
            <a:pPr marL="457200" lvl="0" indent="0" algn="l" rtl="0">
              <a:spcBef>
                <a:spcPts val="0"/>
              </a:spcBef>
              <a:spcAft>
                <a:spcPts val="0"/>
              </a:spcAft>
              <a:buNone/>
            </a:pPr>
            <a:r>
              <a:rPr lang="es" sz="1400">
                <a:solidFill>
                  <a:srgbClr val="F97BB0"/>
                </a:solidFill>
                <a:latin typeface="JetBrains Mono"/>
                <a:ea typeface="JetBrains Mono"/>
                <a:cs typeface="JetBrains Mono"/>
                <a:sym typeface="JetBrains Mono"/>
              </a:rPr>
              <a:t>   if </a:t>
            </a:r>
            <a:r>
              <a:rPr lang="es" sz="1400" b="0">
                <a:solidFill>
                  <a:srgbClr val="FCFCFC"/>
                </a:solidFill>
                <a:latin typeface="JetBrains Mono"/>
                <a:ea typeface="JetBrains Mono"/>
                <a:cs typeface="JetBrains Mono"/>
                <a:sym typeface="JetBrains Mono"/>
              </a:rPr>
              <a:t>self</a:t>
            </a:r>
            <a:r>
              <a:rPr lang="es" sz="1400" b="0">
                <a:solidFill>
                  <a:srgbClr val="DFDFE0"/>
                </a:solidFill>
                <a:latin typeface="JetBrains Mono"/>
                <a:ea typeface="JetBrains Mono"/>
                <a:cs typeface="JetBrains Mono"/>
                <a:sym typeface="JetBrains Mono"/>
              </a:rPr>
              <a:t>.state == </a:t>
            </a:r>
            <a:r>
              <a:rPr lang="es" sz="1400" b="0">
                <a:solidFill>
                  <a:srgbClr val="FCFCFC"/>
                </a:solidFill>
                <a:latin typeface="JetBrains Mono"/>
                <a:ea typeface="JetBrains Mono"/>
                <a:cs typeface="JetBrains Mono"/>
                <a:sym typeface="JetBrains Mono"/>
              </a:rPr>
              <a:t>self</a:t>
            </a:r>
            <a:r>
              <a:rPr lang="es" sz="1400" b="0">
                <a:solidFill>
                  <a:srgbClr val="DFDFE0"/>
                </a:solidFill>
                <a:latin typeface="JetBrains Mono"/>
                <a:ea typeface="JetBrains Mono"/>
                <a:cs typeface="JetBrains Mono"/>
                <a:sym typeface="JetBrains Mono"/>
              </a:rPr>
              <a:t>.READY:</a:t>
            </a:r>
            <a:endParaRPr sz="1400" b="0">
              <a:solidFill>
                <a:srgbClr val="DFDFE0"/>
              </a:solidFill>
              <a:latin typeface="JetBrains Mono"/>
              <a:ea typeface="JetBrains Mono"/>
              <a:cs typeface="JetBrains Mono"/>
              <a:sym typeface="JetBrains Mono"/>
            </a:endParaRPr>
          </a:p>
          <a:p>
            <a:pPr marL="457200" lvl="0" indent="0" algn="l" rtl="0">
              <a:spcBef>
                <a:spcPts val="0"/>
              </a:spcBef>
              <a:spcAft>
                <a:spcPts val="0"/>
              </a:spcAft>
              <a:buNone/>
            </a:pPr>
            <a:r>
              <a:rPr lang="es" sz="1400" b="0">
                <a:solidFill>
                  <a:srgbClr val="DFDFE0"/>
                </a:solidFill>
                <a:latin typeface="JetBrains Mono"/>
                <a:ea typeface="JetBrains Mono"/>
                <a:cs typeface="JetBrains Mono"/>
                <a:sym typeface="JetBrains Mono"/>
              </a:rPr>
              <a:t>       </a:t>
            </a:r>
            <a:r>
              <a:rPr lang="es" sz="1400" b="0">
                <a:solidFill>
                  <a:srgbClr val="7F8C99"/>
                </a:solidFill>
                <a:latin typeface="JetBrains Mono"/>
                <a:ea typeface="JetBrains Mono"/>
                <a:cs typeface="JetBrains Mono"/>
                <a:sym typeface="JetBrains Mono"/>
              </a:rPr>
              <a:t># Create a new thread to listen for RTP packets</a:t>
            </a:r>
            <a:endParaRPr sz="1400" b="0">
              <a:solidFill>
                <a:srgbClr val="7F8C99"/>
              </a:solidFill>
              <a:latin typeface="JetBrains Mono"/>
              <a:ea typeface="JetBrains Mono"/>
              <a:cs typeface="JetBrains Mono"/>
              <a:sym typeface="JetBrains Mono"/>
            </a:endParaRPr>
          </a:p>
          <a:p>
            <a:pPr marL="457200" lvl="0" indent="0" algn="l" rtl="0">
              <a:spcBef>
                <a:spcPts val="0"/>
              </a:spcBef>
              <a:spcAft>
                <a:spcPts val="0"/>
              </a:spcAft>
              <a:buNone/>
            </a:pPr>
            <a:r>
              <a:rPr lang="es" sz="1400" b="0">
                <a:solidFill>
                  <a:srgbClr val="7F8C99"/>
                </a:solidFill>
                <a:latin typeface="JetBrains Mono"/>
                <a:ea typeface="JetBrains Mono"/>
                <a:cs typeface="JetBrains Mono"/>
                <a:sym typeface="JetBrains Mono"/>
              </a:rPr>
              <a:t>       </a:t>
            </a:r>
            <a:r>
              <a:rPr lang="es" sz="1400" b="0">
                <a:solidFill>
                  <a:srgbClr val="DFDFE0"/>
                </a:solidFill>
                <a:latin typeface="JetBrains Mono"/>
                <a:ea typeface="JetBrains Mono"/>
                <a:cs typeface="JetBrains Mono"/>
                <a:sym typeface="JetBrains Mono"/>
              </a:rPr>
              <a:t>threading.</a:t>
            </a:r>
            <a:r>
              <a:rPr lang="es" sz="1400" b="0">
                <a:solidFill>
                  <a:srgbClr val="75C2B3"/>
                </a:solidFill>
                <a:latin typeface="JetBrains Mono"/>
                <a:ea typeface="JetBrains Mono"/>
                <a:cs typeface="JetBrains Mono"/>
                <a:sym typeface="JetBrains Mono"/>
              </a:rPr>
              <a:t>Thread</a:t>
            </a:r>
            <a:r>
              <a:rPr lang="es" sz="1400" b="0">
                <a:solidFill>
                  <a:srgbClr val="DFDFE0"/>
                </a:solidFill>
                <a:latin typeface="JetBrains Mono"/>
                <a:ea typeface="JetBrains Mono"/>
                <a:cs typeface="JetBrains Mono"/>
                <a:sym typeface="JetBrains Mono"/>
              </a:rPr>
              <a:t>(</a:t>
            </a:r>
            <a:r>
              <a:rPr lang="es" sz="1400" b="0">
                <a:solidFill>
                  <a:srgbClr val="FCFCFC"/>
                </a:solidFill>
                <a:latin typeface="JetBrains Mono"/>
                <a:ea typeface="JetBrains Mono"/>
                <a:cs typeface="JetBrains Mono"/>
                <a:sym typeface="JetBrains Mono"/>
              </a:rPr>
              <a:t>target</a:t>
            </a:r>
            <a:r>
              <a:rPr lang="es" sz="1400" b="0">
                <a:solidFill>
                  <a:srgbClr val="DFDFE0"/>
                </a:solidFill>
                <a:latin typeface="JetBrains Mono"/>
                <a:ea typeface="JetBrains Mono"/>
                <a:cs typeface="JetBrains Mono"/>
                <a:sym typeface="JetBrains Mono"/>
              </a:rPr>
              <a:t>=</a:t>
            </a:r>
            <a:r>
              <a:rPr lang="es" sz="1400" b="0">
                <a:solidFill>
                  <a:srgbClr val="FCFCFC"/>
                </a:solidFill>
                <a:latin typeface="JetBrains Mono"/>
                <a:ea typeface="JetBrains Mono"/>
                <a:cs typeface="JetBrains Mono"/>
                <a:sym typeface="JetBrains Mono"/>
              </a:rPr>
              <a:t>self</a:t>
            </a:r>
            <a:r>
              <a:rPr lang="es" sz="1400" b="0">
                <a:solidFill>
                  <a:srgbClr val="DFDFE0"/>
                </a:solidFill>
                <a:latin typeface="JetBrains Mono"/>
                <a:ea typeface="JetBrains Mono"/>
                <a:cs typeface="JetBrains Mono"/>
                <a:sym typeface="JetBrains Mono"/>
              </a:rPr>
              <a:t>.listenRtp).</a:t>
            </a:r>
            <a:r>
              <a:rPr lang="es" sz="1400" b="0">
                <a:solidFill>
                  <a:srgbClr val="75C2B3"/>
                </a:solidFill>
                <a:latin typeface="JetBrains Mono"/>
                <a:ea typeface="JetBrains Mono"/>
                <a:cs typeface="JetBrains Mono"/>
                <a:sym typeface="JetBrains Mono"/>
              </a:rPr>
              <a:t>start</a:t>
            </a:r>
            <a:r>
              <a:rPr lang="es" sz="1400" b="0">
                <a:solidFill>
                  <a:srgbClr val="DFDFE0"/>
                </a:solidFill>
                <a:latin typeface="JetBrains Mono"/>
                <a:ea typeface="JetBrains Mono"/>
                <a:cs typeface="JetBrains Mono"/>
                <a:sym typeface="JetBrains Mono"/>
              </a:rPr>
              <a:t>()</a:t>
            </a:r>
            <a:endParaRPr sz="1400" b="0">
              <a:solidFill>
                <a:srgbClr val="DFDFE0"/>
              </a:solidFill>
              <a:latin typeface="JetBrains Mono"/>
              <a:ea typeface="JetBrains Mono"/>
              <a:cs typeface="JetBrains Mono"/>
              <a:sym typeface="JetBrains Mono"/>
            </a:endParaRPr>
          </a:p>
          <a:p>
            <a:pPr marL="457200" lvl="0" indent="0" algn="l" rtl="0">
              <a:spcBef>
                <a:spcPts val="0"/>
              </a:spcBef>
              <a:spcAft>
                <a:spcPts val="0"/>
              </a:spcAft>
              <a:buNone/>
            </a:pPr>
            <a:r>
              <a:rPr lang="es" sz="1400" b="0">
                <a:solidFill>
                  <a:srgbClr val="DFDFE0"/>
                </a:solidFill>
                <a:latin typeface="JetBrains Mono"/>
                <a:ea typeface="JetBrains Mono"/>
                <a:cs typeface="JetBrains Mono"/>
                <a:sym typeface="JetBrains Mono"/>
              </a:rPr>
              <a:t>       </a:t>
            </a:r>
            <a:r>
              <a:rPr lang="es" sz="1400" b="0">
                <a:solidFill>
                  <a:srgbClr val="FCFCFC"/>
                </a:solidFill>
                <a:latin typeface="JetBrains Mono"/>
                <a:ea typeface="JetBrains Mono"/>
                <a:cs typeface="JetBrains Mono"/>
                <a:sym typeface="JetBrains Mono"/>
              </a:rPr>
              <a:t>self</a:t>
            </a:r>
            <a:r>
              <a:rPr lang="es" sz="1400" b="0">
                <a:solidFill>
                  <a:srgbClr val="DFDFE0"/>
                </a:solidFill>
                <a:latin typeface="JetBrains Mono"/>
                <a:ea typeface="JetBrains Mono"/>
                <a:cs typeface="JetBrains Mono"/>
                <a:sym typeface="JetBrains Mono"/>
              </a:rPr>
              <a:t>.playEvent = threading.</a:t>
            </a:r>
            <a:r>
              <a:rPr lang="es" sz="1400" b="0">
                <a:solidFill>
                  <a:srgbClr val="75C2B3"/>
                </a:solidFill>
                <a:latin typeface="JetBrains Mono"/>
                <a:ea typeface="JetBrains Mono"/>
                <a:cs typeface="JetBrains Mono"/>
                <a:sym typeface="JetBrains Mono"/>
              </a:rPr>
              <a:t>Event</a:t>
            </a:r>
            <a:r>
              <a:rPr lang="es" sz="1400" b="0">
                <a:solidFill>
                  <a:srgbClr val="DFDFE0"/>
                </a:solidFill>
                <a:latin typeface="JetBrains Mono"/>
                <a:ea typeface="JetBrains Mono"/>
                <a:cs typeface="JetBrains Mono"/>
                <a:sym typeface="JetBrains Mono"/>
              </a:rPr>
              <a:t>()</a:t>
            </a:r>
            <a:endParaRPr sz="1400" b="0">
              <a:solidFill>
                <a:srgbClr val="DFDFE0"/>
              </a:solidFill>
              <a:latin typeface="JetBrains Mono"/>
              <a:ea typeface="JetBrains Mono"/>
              <a:cs typeface="JetBrains Mono"/>
              <a:sym typeface="JetBrains Mono"/>
            </a:endParaRPr>
          </a:p>
          <a:p>
            <a:pPr marL="457200" lvl="0" indent="0" algn="l" rtl="0">
              <a:spcBef>
                <a:spcPts val="0"/>
              </a:spcBef>
              <a:spcAft>
                <a:spcPts val="0"/>
              </a:spcAft>
              <a:buNone/>
            </a:pPr>
            <a:r>
              <a:rPr lang="es" sz="1400" b="0">
                <a:solidFill>
                  <a:srgbClr val="DFDFE0"/>
                </a:solidFill>
                <a:latin typeface="JetBrains Mono"/>
                <a:ea typeface="JetBrains Mono"/>
                <a:cs typeface="JetBrains Mono"/>
                <a:sym typeface="JetBrains Mono"/>
              </a:rPr>
              <a:t>       </a:t>
            </a:r>
            <a:r>
              <a:rPr lang="es" sz="1400" b="0">
                <a:solidFill>
                  <a:srgbClr val="FCFCFC"/>
                </a:solidFill>
                <a:latin typeface="JetBrains Mono"/>
                <a:ea typeface="JetBrains Mono"/>
                <a:cs typeface="JetBrains Mono"/>
                <a:sym typeface="JetBrains Mono"/>
              </a:rPr>
              <a:t>self</a:t>
            </a:r>
            <a:r>
              <a:rPr lang="es" sz="1400" b="0">
                <a:solidFill>
                  <a:srgbClr val="DFDFE0"/>
                </a:solidFill>
                <a:latin typeface="JetBrains Mono"/>
                <a:ea typeface="JetBrains Mono"/>
                <a:cs typeface="JetBrains Mono"/>
                <a:sym typeface="JetBrains Mono"/>
              </a:rPr>
              <a:t>.playEvent.</a:t>
            </a:r>
            <a:r>
              <a:rPr lang="es" sz="1400" b="0">
                <a:solidFill>
                  <a:srgbClr val="75C2B3"/>
                </a:solidFill>
                <a:latin typeface="JetBrains Mono"/>
                <a:ea typeface="JetBrains Mono"/>
                <a:cs typeface="JetBrains Mono"/>
                <a:sym typeface="JetBrains Mono"/>
              </a:rPr>
              <a:t>clear</a:t>
            </a:r>
            <a:r>
              <a:rPr lang="es" sz="1400" b="0">
                <a:solidFill>
                  <a:srgbClr val="DFDFE0"/>
                </a:solidFill>
                <a:latin typeface="JetBrains Mono"/>
                <a:ea typeface="JetBrains Mono"/>
                <a:cs typeface="JetBrains Mono"/>
                <a:sym typeface="JetBrains Mono"/>
              </a:rPr>
              <a:t>()</a:t>
            </a:r>
            <a:endParaRPr sz="1400" b="0">
              <a:solidFill>
                <a:srgbClr val="DFDFE0"/>
              </a:solidFill>
              <a:latin typeface="JetBrains Mono"/>
              <a:ea typeface="JetBrains Mono"/>
              <a:cs typeface="JetBrains Mono"/>
              <a:sym typeface="JetBrains Mono"/>
            </a:endParaRPr>
          </a:p>
          <a:p>
            <a:pPr marL="457200" lvl="0" indent="0" algn="l" rtl="0">
              <a:spcBef>
                <a:spcPts val="0"/>
              </a:spcBef>
              <a:spcAft>
                <a:spcPts val="0"/>
              </a:spcAft>
              <a:buNone/>
            </a:pPr>
            <a:r>
              <a:rPr lang="es" sz="1400" b="0">
                <a:solidFill>
                  <a:srgbClr val="DFDFE0"/>
                </a:solidFill>
                <a:latin typeface="JetBrains Mono"/>
                <a:ea typeface="JetBrains Mono"/>
                <a:cs typeface="JetBrains Mono"/>
                <a:sym typeface="JetBrains Mono"/>
              </a:rPr>
              <a:t>       </a:t>
            </a:r>
            <a:r>
              <a:rPr lang="es" sz="1400" b="0">
                <a:solidFill>
                  <a:srgbClr val="FCFCFC"/>
                </a:solidFill>
                <a:latin typeface="JetBrains Mono"/>
                <a:ea typeface="JetBrains Mono"/>
                <a:cs typeface="JetBrains Mono"/>
                <a:sym typeface="JetBrains Mono"/>
              </a:rPr>
              <a:t>self</a:t>
            </a:r>
            <a:r>
              <a:rPr lang="es" sz="1400" b="0">
                <a:solidFill>
                  <a:srgbClr val="DFDFE0"/>
                </a:solidFill>
                <a:latin typeface="JetBrains Mono"/>
                <a:ea typeface="JetBrains Mono"/>
                <a:cs typeface="JetBrains Mono"/>
                <a:sym typeface="JetBrains Mono"/>
              </a:rPr>
              <a:t>.</a:t>
            </a:r>
            <a:r>
              <a:rPr lang="es" sz="1400" b="0">
                <a:solidFill>
                  <a:srgbClr val="75C2B3"/>
                </a:solidFill>
                <a:latin typeface="JetBrains Mono"/>
                <a:ea typeface="JetBrains Mono"/>
                <a:cs typeface="JetBrains Mono"/>
                <a:sym typeface="JetBrains Mono"/>
              </a:rPr>
              <a:t>sendRtspRequest</a:t>
            </a:r>
            <a:r>
              <a:rPr lang="es" sz="1400" b="0">
                <a:solidFill>
                  <a:srgbClr val="DFDFE0"/>
                </a:solidFill>
                <a:latin typeface="JetBrains Mono"/>
                <a:ea typeface="JetBrains Mono"/>
                <a:cs typeface="JetBrains Mono"/>
                <a:sym typeface="JetBrains Mono"/>
              </a:rPr>
              <a:t>(</a:t>
            </a:r>
            <a:r>
              <a:rPr lang="es" sz="1400" b="0">
                <a:solidFill>
                  <a:srgbClr val="FCFCFC"/>
                </a:solidFill>
                <a:latin typeface="JetBrains Mono"/>
                <a:ea typeface="JetBrains Mono"/>
                <a:cs typeface="JetBrains Mono"/>
                <a:sym typeface="JetBrains Mono"/>
              </a:rPr>
              <a:t>self</a:t>
            </a:r>
            <a:r>
              <a:rPr lang="es" sz="1400" b="0">
                <a:solidFill>
                  <a:srgbClr val="DFDFE0"/>
                </a:solidFill>
                <a:latin typeface="JetBrains Mono"/>
                <a:ea typeface="JetBrains Mono"/>
                <a:cs typeface="JetBrains Mono"/>
                <a:sym typeface="JetBrains Mono"/>
              </a:rPr>
              <a:t>.PLAY)</a:t>
            </a:r>
            <a:endParaRPr sz="1400" b="0">
              <a:solidFill>
                <a:srgbClr val="DFDFE0"/>
              </a:solidFill>
              <a:latin typeface="JetBrains Mono"/>
              <a:ea typeface="JetBrains Mono"/>
              <a:cs typeface="JetBrains Mono"/>
              <a:sym typeface="JetBrains Mono"/>
            </a:endParaRPr>
          </a:p>
          <a:p>
            <a:pPr marL="0" lvl="0" indent="0" algn="l" rtl="0">
              <a:spcBef>
                <a:spcPts val="0"/>
              </a:spcBef>
              <a:spcAft>
                <a:spcPts val="0"/>
              </a:spcAft>
              <a:buNone/>
            </a:pP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2"/>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The DESCRIBE Request</a:t>
            </a:r>
            <a:endParaRPr/>
          </a:p>
        </p:txBody>
      </p:sp>
      <p:sp>
        <p:nvSpPr>
          <p:cNvPr id="335" name="Google Shape;335;p42"/>
          <p:cNvSpPr/>
          <p:nvPr/>
        </p:nvSpPr>
        <p:spPr>
          <a:xfrm>
            <a:off x="0" y="0"/>
            <a:ext cx="7215000" cy="51435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txBox="1">
            <a:spLocks noGrp="1"/>
          </p:cNvSpPr>
          <p:nvPr>
            <p:ph type="ctrTitle"/>
          </p:nvPr>
        </p:nvSpPr>
        <p:spPr>
          <a:xfrm>
            <a:off x="0" y="193050"/>
            <a:ext cx="7215000" cy="4757400"/>
          </a:xfrm>
          <a:prstGeom prst="rect">
            <a:avLst/>
          </a:prstGeom>
        </p:spPr>
        <p:txBody>
          <a:bodyPr spcFirstLastPara="1" wrap="square" lIns="91425" tIns="91425" rIns="91425" bIns="91425" anchor="ctr" anchorCtr="0">
            <a:noAutofit/>
          </a:bodyPr>
          <a:lstStyle/>
          <a:p>
            <a:pPr marL="457200" lvl="0" indent="-342900" algn="ctr" rtl="0">
              <a:spcBef>
                <a:spcPts val="0"/>
              </a:spcBef>
              <a:spcAft>
                <a:spcPts val="0"/>
              </a:spcAft>
              <a:buClr>
                <a:srgbClr val="FFFFFF"/>
              </a:buClr>
              <a:buSzPts val="1800"/>
              <a:buChar char="➔"/>
            </a:pPr>
            <a:r>
              <a:rPr lang="es">
                <a:solidFill>
                  <a:srgbClr val="FFFFFF"/>
                </a:solidFill>
              </a:rPr>
              <a:t>Describe button added to the client.</a:t>
            </a:r>
            <a:endParaRPr>
              <a:solidFill>
                <a:srgbClr val="FFFFFF"/>
              </a:solidFill>
            </a:endParaRPr>
          </a:p>
          <a:p>
            <a:pPr marL="457200" lvl="0" indent="-342900" algn="ctr" rtl="0">
              <a:spcBef>
                <a:spcPts val="0"/>
              </a:spcBef>
              <a:spcAft>
                <a:spcPts val="0"/>
              </a:spcAft>
              <a:buClr>
                <a:srgbClr val="FFFFFF"/>
              </a:buClr>
              <a:buSzPts val="1800"/>
              <a:buChar char="➔"/>
            </a:pPr>
            <a:r>
              <a:rPr lang="es">
                <a:solidFill>
                  <a:srgbClr val="FFFFFF"/>
                </a:solidFill>
              </a:rPr>
              <a:t>Client send a RTSP DESCRIBE Request and Server replies with storing a current session information in a file named session.txt. </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s">
                <a:solidFill>
                  <a:srgbClr val="FFFFFF"/>
                </a:solidFill>
              </a:rPr>
              <a:t>Implementation</a:t>
            </a:r>
            <a:endParaRPr>
              <a:solidFill>
                <a:srgbClr val="FFFFFF"/>
              </a:solidFill>
            </a:endParaRPr>
          </a:p>
          <a:p>
            <a:pPr marL="0" lvl="0" indent="0" algn="ctr" rtl="0">
              <a:spcBef>
                <a:spcPts val="0"/>
              </a:spcBef>
              <a:spcAft>
                <a:spcPts val="0"/>
              </a:spcAft>
              <a:buNone/>
            </a:pPr>
            <a:r>
              <a:rPr lang="es" b="0">
                <a:solidFill>
                  <a:srgbClr val="FFFFFF"/>
                </a:solidFill>
                <a:latin typeface="Avenir"/>
                <a:ea typeface="Avenir"/>
                <a:cs typeface="Avenir"/>
                <a:sym typeface="Avenir"/>
              </a:rPr>
              <a:t>Create one button: DESCRIBE</a:t>
            </a:r>
            <a:endParaRPr b="0">
              <a:solidFill>
                <a:srgbClr val="FFFFFF"/>
              </a:solidFill>
              <a:latin typeface="Avenir"/>
              <a:ea typeface="Avenir"/>
              <a:cs typeface="Avenir"/>
              <a:sym typeface="Avenir"/>
            </a:endParaRPr>
          </a:p>
          <a:p>
            <a:pPr marL="0" lvl="0" indent="0" algn="ctr" rtl="0">
              <a:spcBef>
                <a:spcPts val="0"/>
              </a:spcBef>
              <a:spcAft>
                <a:spcPts val="0"/>
              </a:spcAft>
              <a:buNone/>
            </a:pPr>
            <a:r>
              <a:rPr lang="es" b="0">
                <a:solidFill>
                  <a:srgbClr val="FFFFFF"/>
                </a:solidFill>
                <a:latin typeface="Avenir"/>
                <a:ea typeface="Avenir"/>
                <a:cs typeface="Avenir"/>
                <a:sym typeface="Avenir"/>
              </a:rPr>
              <a:t>Create one sendRtspRequest Case</a:t>
            </a:r>
            <a:endParaRPr b="0">
              <a:solidFill>
                <a:srgbClr val="FFFFFF"/>
              </a:solidFill>
              <a:latin typeface="Avenir"/>
              <a:ea typeface="Avenir"/>
              <a:cs typeface="Avenir"/>
              <a:sym typeface="Avenir"/>
            </a:endParaRPr>
          </a:p>
          <a:p>
            <a:pPr marL="0" lvl="0" indent="0" algn="ctr" rtl="0">
              <a:spcBef>
                <a:spcPts val="0"/>
              </a:spcBef>
              <a:spcAft>
                <a:spcPts val="0"/>
              </a:spcAft>
              <a:buNone/>
            </a:pPr>
            <a:r>
              <a:rPr lang="es" b="0">
                <a:solidFill>
                  <a:srgbClr val="FFFFFF"/>
                </a:solidFill>
                <a:latin typeface="Avenir"/>
                <a:ea typeface="Avenir"/>
                <a:cs typeface="Avenir"/>
                <a:sym typeface="Avenir"/>
              </a:rPr>
              <a:t>Create ParseRtspRequest Case</a:t>
            </a:r>
            <a:endParaRPr b="0">
              <a:solidFill>
                <a:srgbClr val="FFFFFF"/>
              </a:solidFill>
              <a:latin typeface="Avenir"/>
              <a:ea typeface="Avenir"/>
              <a:cs typeface="Avenir"/>
              <a:sym typeface="Avenir"/>
            </a:endParaRPr>
          </a:p>
          <a:p>
            <a:pPr marL="0" lvl="0" indent="0" algn="ctr" rtl="0">
              <a:spcBef>
                <a:spcPts val="0"/>
              </a:spcBef>
              <a:spcAft>
                <a:spcPts val="0"/>
              </a:spcAft>
              <a:buNone/>
            </a:pPr>
            <a:r>
              <a:rPr lang="es" b="0">
                <a:solidFill>
                  <a:srgbClr val="FFFFFF"/>
                </a:solidFill>
                <a:latin typeface="Avenir"/>
                <a:ea typeface="Avenir"/>
                <a:cs typeface="Avenir"/>
                <a:sym typeface="Avenir"/>
              </a:rPr>
              <a:t>Modify the ServerWorker accordingly.</a:t>
            </a:r>
            <a:endParaRPr b="0">
              <a:solidFill>
                <a:srgbClr val="FFFFFF"/>
              </a:solidFill>
              <a:latin typeface="Avenir"/>
              <a:ea typeface="Avenir"/>
              <a:cs typeface="Avenir"/>
              <a:sym typeface="Aveni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3"/>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Streaming Time</a:t>
            </a:r>
            <a:endParaRPr/>
          </a:p>
        </p:txBody>
      </p:sp>
      <p:sp>
        <p:nvSpPr>
          <p:cNvPr id="342" name="Google Shape;342;p43"/>
          <p:cNvSpPr/>
          <p:nvPr/>
        </p:nvSpPr>
        <p:spPr>
          <a:xfrm>
            <a:off x="0" y="0"/>
            <a:ext cx="7215000" cy="51435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3"/>
          <p:cNvSpPr txBox="1">
            <a:spLocks noGrp="1"/>
          </p:cNvSpPr>
          <p:nvPr>
            <p:ph type="ctrTitle"/>
          </p:nvPr>
        </p:nvSpPr>
        <p:spPr>
          <a:xfrm>
            <a:off x="0" y="171175"/>
            <a:ext cx="7215000" cy="4757400"/>
          </a:xfrm>
          <a:prstGeom prst="rect">
            <a:avLst/>
          </a:prstGeom>
        </p:spPr>
        <p:txBody>
          <a:bodyPr spcFirstLastPara="1" wrap="square" lIns="91425" tIns="91425" rIns="91425" bIns="91425" anchor="ctr" anchorCtr="0">
            <a:noAutofit/>
          </a:bodyPr>
          <a:lstStyle/>
          <a:p>
            <a:pPr marL="457200" lvl="0" indent="-342900" algn="ctr" rtl="0">
              <a:spcBef>
                <a:spcPts val="0"/>
              </a:spcBef>
              <a:spcAft>
                <a:spcPts val="0"/>
              </a:spcAft>
              <a:buClr>
                <a:srgbClr val="FFFFFF"/>
              </a:buClr>
              <a:buSzPts val="1800"/>
              <a:buChar char="➔"/>
            </a:pPr>
            <a:r>
              <a:rPr lang="es">
                <a:solidFill>
                  <a:srgbClr val="FFFFFF"/>
                </a:solidFill>
              </a:rPr>
              <a:t>GUI updated to show how long the video has been played.</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s">
                <a:solidFill>
                  <a:srgbClr val="FFFFFF"/>
                </a:solidFill>
              </a:rPr>
              <a:t>Implementation</a:t>
            </a:r>
            <a:endParaRPr>
              <a:solidFill>
                <a:srgbClr val="FFFFFF"/>
              </a:solidFill>
            </a:endParaRPr>
          </a:p>
          <a:p>
            <a:pPr marL="0" lvl="0" indent="0" algn="ctr" rtl="0">
              <a:spcBef>
                <a:spcPts val="0"/>
              </a:spcBef>
              <a:spcAft>
                <a:spcPts val="0"/>
              </a:spcAft>
              <a:buNone/>
            </a:pPr>
            <a:r>
              <a:rPr lang="es" b="0">
                <a:solidFill>
                  <a:srgbClr val="FFFFFF"/>
                </a:solidFill>
                <a:latin typeface="Avenir"/>
                <a:ea typeface="Avenir"/>
                <a:cs typeface="Avenir"/>
                <a:sym typeface="Avenir"/>
              </a:rPr>
              <a:t>Multiply the frame number of the current frame by 0.05 and take the integer part</a:t>
            </a:r>
            <a:r>
              <a:rPr lang="es">
                <a:solidFill>
                  <a:srgbClr val="FFFFFF"/>
                </a:solidFill>
                <a:latin typeface="Avenir"/>
                <a:ea typeface="Avenir"/>
                <a:cs typeface="Avenir"/>
                <a:sym typeface="Avenir"/>
              </a:rPr>
              <a:t> </a:t>
            </a:r>
            <a:endParaRPr>
              <a:solidFill>
                <a:srgbClr val="FFFFFF"/>
              </a:solidFill>
              <a:latin typeface="Avenir"/>
              <a:ea typeface="Avenir"/>
              <a:cs typeface="Avenir"/>
              <a:sym typeface="Avenir"/>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s">
                <a:solidFill>
                  <a:srgbClr val="FFFFFF"/>
                </a:solidFill>
              </a:rPr>
              <a:t>Code (Appended in listenRtp method)</a:t>
            </a:r>
            <a:endParaRPr>
              <a:solidFill>
                <a:srgbClr val="FFFFFF"/>
              </a:solidFill>
            </a:endParaRPr>
          </a:p>
          <a:p>
            <a:pPr marL="0" lvl="0" indent="0" algn="ctr" rtl="0">
              <a:spcBef>
                <a:spcPts val="0"/>
              </a:spcBef>
              <a:spcAft>
                <a:spcPts val="0"/>
              </a:spcAft>
              <a:buNone/>
            </a:pPr>
            <a:endParaRPr sz="1000" b="0">
              <a:solidFill>
                <a:srgbClr val="7F8C99"/>
              </a:solidFill>
              <a:highlight>
                <a:srgbClr val="292A30"/>
              </a:highlight>
              <a:latin typeface="JetBrains Mono"/>
              <a:ea typeface="JetBrains Mono"/>
              <a:cs typeface="JetBrains Mono"/>
              <a:sym typeface="JetBrains Mono"/>
            </a:endParaRPr>
          </a:p>
          <a:p>
            <a:pPr marL="0" lvl="0" indent="0" algn="ctr" rtl="0">
              <a:spcBef>
                <a:spcPts val="0"/>
              </a:spcBef>
              <a:spcAft>
                <a:spcPts val="0"/>
              </a:spcAft>
              <a:buNone/>
            </a:pPr>
            <a:r>
              <a:rPr lang="es" sz="1100" b="0">
                <a:solidFill>
                  <a:srgbClr val="7F8C99"/>
                </a:solidFill>
                <a:highlight>
                  <a:srgbClr val="292A30"/>
                </a:highlight>
                <a:latin typeface="JetBrains Mono"/>
                <a:ea typeface="JetBrains Mono"/>
                <a:cs typeface="JetBrains Mono"/>
                <a:sym typeface="JetBrains Mono"/>
              </a:rPr>
              <a:t># Show the current streaming time</a:t>
            </a:r>
            <a:endParaRPr sz="1100" b="0">
              <a:solidFill>
                <a:srgbClr val="7F8C99"/>
              </a:solidFill>
              <a:highlight>
                <a:srgbClr val="292A30"/>
              </a:highlight>
              <a:latin typeface="JetBrains Mono"/>
              <a:ea typeface="JetBrains Mono"/>
              <a:cs typeface="JetBrains Mono"/>
              <a:sym typeface="JetBrains Mono"/>
            </a:endParaRPr>
          </a:p>
          <a:p>
            <a:pPr marL="0" lvl="0" indent="0" algn="ctr" rtl="0">
              <a:spcBef>
                <a:spcPts val="0"/>
              </a:spcBef>
              <a:spcAft>
                <a:spcPts val="0"/>
              </a:spcAft>
              <a:buNone/>
            </a:pPr>
            <a:r>
              <a:rPr lang="es" sz="1100" b="0">
                <a:solidFill>
                  <a:srgbClr val="DFDFE0"/>
                </a:solidFill>
                <a:highlight>
                  <a:srgbClr val="292A30"/>
                </a:highlight>
                <a:latin typeface="JetBrains Mono"/>
                <a:ea typeface="JetBrains Mono"/>
                <a:cs typeface="JetBrains Mono"/>
                <a:sym typeface="JetBrains Mono"/>
              </a:rPr>
              <a:t>currentTime = </a:t>
            </a:r>
            <a:r>
              <a:rPr lang="es" sz="1100" b="0">
                <a:solidFill>
                  <a:srgbClr val="DBB8FF"/>
                </a:solidFill>
                <a:highlight>
                  <a:srgbClr val="292A30"/>
                </a:highlight>
                <a:latin typeface="JetBrains Mono"/>
                <a:ea typeface="JetBrains Mono"/>
                <a:cs typeface="JetBrains Mono"/>
                <a:sym typeface="JetBrains Mono"/>
              </a:rPr>
              <a:t>int</a:t>
            </a:r>
            <a:r>
              <a:rPr lang="es" sz="1100" b="0">
                <a:solidFill>
                  <a:srgbClr val="DFDFE0"/>
                </a:solidFill>
                <a:highlight>
                  <a:srgbClr val="292A30"/>
                </a:highlight>
                <a:latin typeface="JetBrains Mono"/>
                <a:ea typeface="JetBrains Mono"/>
                <a:cs typeface="JetBrains Mono"/>
                <a:sym typeface="JetBrains Mono"/>
              </a:rPr>
              <a:t>(currFrameNbr * </a:t>
            </a:r>
            <a:r>
              <a:rPr lang="es" sz="1100" b="0">
                <a:solidFill>
                  <a:srgbClr val="D7C781"/>
                </a:solidFill>
                <a:highlight>
                  <a:srgbClr val="292A30"/>
                </a:highlight>
                <a:latin typeface="JetBrains Mono"/>
                <a:ea typeface="JetBrains Mono"/>
                <a:cs typeface="JetBrains Mono"/>
                <a:sym typeface="JetBrains Mono"/>
              </a:rPr>
              <a:t>0.05</a:t>
            </a:r>
            <a:r>
              <a:rPr lang="es" sz="1100" b="0">
                <a:solidFill>
                  <a:srgbClr val="DFDFE0"/>
                </a:solidFill>
                <a:highlight>
                  <a:srgbClr val="292A30"/>
                </a:highlight>
                <a:latin typeface="JetBrains Mono"/>
                <a:ea typeface="JetBrains Mono"/>
                <a:cs typeface="JetBrains Mono"/>
                <a:sym typeface="JetBrains Mono"/>
              </a:rPr>
              <a:t>)</a:t>
            </a:r>
            <a:endParaRPr sz="1100" b="0">
              <a:solidFill>
                <a:srgbClr val="DFDFE0"/>
              </a:solidFill>
              <a:highlight>
                <a:srgbClr val="292A30"/>
              </a:highlight>
              <a:latin typeface="JetBrains Mono"/>
              <a:ea typeface="JetBrains Mono"/>
              <a:cs typeface="JetBrains Mono"/>
              <a:sym typeface="JetBrains Mono"/>
            </a:endParaRPr>
          </a:p>
          <a:p>
            <a:pPr marL="0" lvl="0" indent="0" algn="ctr" rtl="0">
              <a:spcBef>
                <a:spcPts val="0"/>
              </a:spcBef>
              <a:spcAft>
                <a:spcPts val="0"/>
              </a:spcAft>
              <a:buNone/>
            </a:pPr>
            <a:r>
              <a:rPr lang="es" sz="1100" b="0">
                <a:solidFill>
                  <a:srgbClr val="FCFCFC"/>
                </a:solidFill>
                <a:highlight>
                  <a:srgbClr val="292A30"/>
                </a:highlight>
                <a:latin typeface="JetBrains Mono"/>
                <a:ea typeface="JetBrains Mono"/>
                <a:cs typeface="JetBrains Mono"/>
                <a:sym typeface="JetBrains Mono"/>
              </a:rPr>
              <a:t>self</a:t>
            </a:r>
            <a:r>
              <a:rPr lang="es" sz="1100" b="0">
                <a:solidFill>
                  <a:srgbClr val="DFDFE0"/>
                </a:solidFill>
                <a:highlight>
                  <a:srgbClr val="292A30"/>
                </a:highlight>
                <a:latin typeface="JetBrains Mono"/>
                <a:ea typeface="JetBrains Mono"/>
                <a:cs typeface="JetBrains Mono"/>
                <a:sym typeface="JetBrains Mono"/>
              </a:rPr>
              <a:t>.timeBox.</a:t>
            </a:r>
            <a:r>
              <a:rPr lang="es" sz="1100" b="0">
                <a:solidFill>
                  <a:srgbClr val="75C2B3"/>
                </a:solidFill>
                <a:highlight>
                  <a:srgbClr val="292A30"/>
                </a:highlight>
                <a:latin typeface="JetBrains Mono"/>
                <a:ea typeface="JetBrains Mono"/>
                <a:cs typeface="JetBrains Mono"/>
                <a:sym typeface="JetBrains Mono"/>
              </a:rPr>
              <a:t>configure</a:t>
            </a:r>
            <a:r>
              <a:rPr lang="es" sz="1100" b="0">
                <a:solidFill>
                  <a:srgbClr val="DFDFE0"/>
                </a:solidFill>
                <a:highlight>
                  <a:srgbClr val="292A30"/>
                </a:highlight>
                <a:latin typeface="JetBrains Mono"/>
                <a:ea typeface="JetBrains Mono"/>
                <a:cs typeface="JetBrains Mono"/>
                <a:sym typeface="JetBrains Mono"/>
              </a:rPr>
              <a:t>(</a:t>
            </a:r>
            <a:r>
              <a:rPr lang="es" sz="1100" b="0">
                <a:solidFill>
                  <a:srgbClr val="FCFCFC"/>
                </a:solidFill>
                <a:highlight>
                  <a:srgbClr val="292A30"/>
                </a:highlight>
                <a:latin typeface="JetBrains Mono"/>
                <a:ea typeface="JetBrains Mono"/>
                <a:cs typeface="JetBrains Mono"/>
                <a:sym typeface="JetBrains Mono"/>
              </a:rPr>
              <a:t>text</a:t>
            </a:r>
            <a:r>
              <a:rPr lang="es" sz="1100" b="0">
                <a:solidFill>
                  <a:srgbClr val="DFDFE0"/>
                </a:solidFill>
                <a:highlight>
                  <a:srgbClr val="292A30"/>
                </a:highlight>
                <a:latin typeface="JetBrains Mono"/>
                <a:ea typeface="JetBrains Mono"/>
                <a:cs typeface="JetBrains Mono"/>
                <a:sym typeface="JetBrains Mono"/>
              </a:rPr>
              <a:t>=</a:t>
            </a:r>
            <a:r>
              <a:rPr lang="es" sz="1100" b="0">
                <a:solidFill>
                  <a:srgbClr val="FF806C"/>
                </a:solidFill>
                <a:highlight>
                  <a:srgbClr val="292A30"/>
                </a:highlight>
                <a:latin typeface="JetBrains Mono"/>
                <a:ea typeface="JetBrains Mono"/>
                <a:cs typeface="JetBrains Mono"/>
                <a:sym typeface="JetBrains Mono"/>
              </a:rPr>
              <a:t>"%02d:%02d" </a:t>
            </a:r>
            <a:r>
              <a:rPr lang="es" sz="1100" b="0">
                <a:solidFill>
                  <a:srgbClr val="DFDFE0"/>
                </a:solidFill>
                <a:highlight>
                  <a:srgbClr val="292A30"/>
                </a:highlight>
                <a:latin typeface="JetBrains Mono"/>
                <a:ea typeface="JetBrains Mono"/>
                <a:cs typeface="JetBrains Mono"/>
                <a:sym typeface="JetBrains Mono"/>
              </a:rPr>
              <a:t>% (currentTime // </a:t>
            </a:r>
            <a:r>
              <a:rPr lang="es" sz="1100" b="0">
                <a:solidFill>
                  <a:srgbClr val="D7C781"/>
                </a:solidFill>
                <a:highlight>
                  <a:srgbClr val="292A30"/>
                </a:highlight>
                <a:latin typeface="JetBrains Mono"/>
                <a:ea typeface="JetBrains Mono"/>
                <a:cs typeface="JetBrains Mono"/>
                <a:sym typeface="JetBrains Mono"/>
              </a:rPr>
              <a:t>60</a:t>
            </a:r>
            <a:r>
              <a:rPr lang="es" sz="1100" b="0">
                <a:solidFill>
                  <a:srgbClr val="DFDFE0"/>
                </a:solidFill>
                <a:highlight>
                  <a:srgbClr val="292A30"/>
                </a:highlight>
                <a:latin typeface="JetBrains Mono"/>
                <a:ea typeface="JetBrains Mono"/>
                <a:cs typeface="JetBrains Mono"/>
                <a:sym typeface="JetBrains Mono"/>
              </a:rPr>
              <a:t>, currentTime % </a:t>
            </a:r>
            <a:r>
              <a:rPr lang="es" sz="1100" b="0">
                <a:solidFill>
                  <a:srgbClr val="D7C781"/>
                </a:solidFill>
                <a:highlight>
                  <a:srgbClr val="292A30"/>
                </a:highlight>
                <a:latin typeface="JetBrains Mono"/>
                <a:ea typeface="JetBrains Mono"/>
                <a:cs typeface="JetBrains Mono"/>
                <a:sym typeface="JetBrains Mono"/>
              </a:rPr>
              <a:t>60</a:t>
            </a:r>
            <a:r>
              <a:rPr lang="es" sz="1100" b="0">
                <a:solidFill>
                  <a:srgbClr val="DFDFE0"/>
                </a:solidFill>
                <a:highlight>
                  <a:srgbClr val="292A30"/>
                </a:highlight>
                <a:latin typeface="JetBrains Mono"/>
                <a:ea typeface="JetBrains Mono"/>
                <a:cs typeface="JetBrains Mono"/>
                <a:sym typeface="JetBrains Mono"/>
              </a:rPr>
              <a:t>))</a:t>
            </a:r>
            <a:endParaRPr sz="1100" b="0">
              <a:solidFill>
                <a:srgbClr val="DFDFE0"/>
              </a:solidFill>
              <a:highlight>
                <a:srgbClr val="292A30"/>
              </a:highlight>
              <a:latin typeface="JetBrains Mono"/>
              <a:ea typeface="JetBrains Mono"/>
              <a:cs typeface="JetBrains Mono"/>
              <a:sym typeface="JetBrains Mono"/>
            </a:endParaRPr>
          </a:p>
          <a:p>
            <a:pPr marL="0" lvl="0" indent="0" algn="ctr" rtl="0">
              <a:spcBef>
                <a:spcPts val="0"/>
              </a:spcBef>
              <a:spcAft>
                <a:spcPts val="0"/>
              </a:spcAft>
              <a:buNone/>
            </a:pPr>
            <a:endParaRPr>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7"/>
        <p:cNvGrpSpPr/>
        <p:nvPr/>
      </p:nvGrpSpPr>
      <p:grpSpPr>
        <a:xfrm>
          <a:off x="0" y="0"/>
          <a:ext cx="0" cy="0"/>
          <a:chOff x="0" y="0"/>
          <a:chExt cx="0" cy="0"/>
        </a:xfrm>
      </p:grpSpPr>
      <p:sp>
        <p:nvSpPr>
          <p:cNvPr id="348" name="Google Shape;348;p44"/>
          <p:cNvSpPr txBox="1">
            <a:spLocks noGrp="1"/>
          </p:cNvSpPr>
          <p:nvPr>
            <p:ph type="title"/>
          </p:nvPr>
        </p:nvSpPr>
        <p:spPr>
          <a:xfrm>
            <a:off x="362095" y="2123400"/>
            <a:ext cx="4666800" cy="8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000000"/>
                </a:solidFill>
              </a:rPr>
              <a:t>Results &amp; Testing of the Application</a:t>
            </a:r>
            <a:endParaRPr>
              <a:solidFill>
                <a:srgbClr val="000000"/>
              </a:solidFill>
            </a:endParaRPr>
          </a:p>
        </p:txBody>
      </p:sp>
      <p:sp>
        <p:nvSpPr>
          <p:cNvPr id="349" name="Google Shape;349;p44"/>
          <p:cNvSpPr/>
          <p:nvPr/>
        </p:nvSpPr>
        <p:spPr>
          <a:xfrm>
            <a:off x="0" y="1577400"/>
            <a:ext cx="362100" cy="19887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0" name="Google Shape;350;p44"/>
          <p:cNvPicPr preferRelativeResize="0"/>
          <p:nvPr/>
        </p:nvPicPr>
        <p:blipFill>
          <a:blip r:embed="rId3">
            <a:alphaModFix/>
          </a:blip>
          <a:stretch>
            <a:fillRect/>
          </a:stretch>
        </p:blipFill>
        <p:spPr>
          <a:xfrm>
            <a:off x="4743000" y="-12"/>
            <a:ext cx="4401001" cy="4345026"/>
          </a:xfrm>
          <a:prstGeom prst="rect">
            <a:avLst/>
          </a:prstGeom>
          <a:noFill/>
          <a:ln>
            <a:noFill/>
          </a:ln>
          <a:effectLst>
            <a:outerShdw blurRad="57150" dist="447675" dir="5400000" algn="bl" rotWithShape="0">
              <a:srgbClr val="000000">
                <a:alpha val="50000"/>
              </a:srgbClr>
            </a:outerShdw>
            <a:reflection stA="56000" endPos="30000" dist="38100" dir="5400000" fadeDir="5400012" sy="-100000" algn="bl" rotWithShape="0"/>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Testing Environment &amp; Results</a:t>
            </a:r>
            <a:endParaRPr/>
          </a:p>
        </p:txBody>
      </p:sp>
      <p:sp>
        <p:nvSpPr>
          <p:cNvPr id="356" name="Google Shape;356;p45"/>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5"/>
          <p:cNvSpPr/>
          <p:nvPr/>
        </p:nvSpPr>
        <p:spPr>
          <a:xfrm>
            <a:off x="3607486" y="-25500"/>
            <a:ext cx="3607500" cy="26322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5"/>
          <p:cNvSpPr/>
          <p:nvPr/>
        </p:nvSpPr>
        <p:spPr>
          <a:xfrm>
            <a:off x="0" y="2632200"/>
            <a:ext cx="3607500" cy="25113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5"/>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100" b="1">
                <a:latin typeface="Avenir"/>
                <a:ea typeface="Avenir"/>
                <a:cs typeface="Avenir"/>
                <a:sym typeface="Avenir"/>
              </a:rPr>
              <a:t>Machine: Macbook Air M2, 8 GB RAM, 8 Processor Cores</a:t>
            </a:r>
            <a:endParaRPr sz="1100" b="1">
              <a:latin typeface="Avenir"/>
              <a:ea typeface="Avenir"/>
              <a:cs typeface="Avenir"/>
              <a:sym typeface="Avenir"/>
            </a:endParaRPr>
          </a:p>
        </p:txBody>
      </p:sp>
      <p:sp>
        <p:nvSpPr>
          <p:cNvPr id="361" name="Google Shape;361;p4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100" b="1">
                <a:solidFill>
                  <a:schemeClr val="lt1"/>
                </a:solidFill>
                <a:latin typeface="Avenir"/>
                <a:ea typeface="Avenir"/>
                <a:cs typeface="Avenir"/>
                <a:sym typeface="Avenir"/>
              </a:rPr>
              <a:t>Machine 1: Macbook Air M2 (Server), 8 GB RAM, 8 Processor Cores</a:t>
            </a:r>
            <a:endParaRPr sz="1100" b="1">
              <a:solidFill>
                <a:schemeClr val="lt1"/>
              </a:solidFill>
              <a:latin typeface="Avenir"/>
              <a:ea typeface="Avenir"/>
              <a:cs typeface="Avenir"/>
              <a:sym typeface="Avenir"/>
            </a:endParaRPr>
          </a:p>
          <a:p>
            <a:pPr marL="0" lvl="0" indent="0" algn="l" rtl="0">
              <a:spcBef>
                <a:spcPts val="0"/>
              </a:spcBef>
              <a:spcAft>
                <a:spcPts val="0"/>
              </a:spcAft>
              <a:buNone/>
            </a:pPr>
            <a:r>
              <a:rPr lang="es" sz="1100" b="1">
                <a:solidFill>
                  <a:schemeClr val="lt1"/>
                </a:solidFill>
                <a:latin typeface="Avenir"/>
                <a:ea typeface="Avenir"/>
                <a:cs typeface="Avenir"/>
                <a:sym typeface="Avenir"/>
              </a:rPr>
              <a:t>Machine 2: Macbook Pro 16 (Client), 16 GB RAM, 6 Processor Cores</a:t>
            </a:r>
            <a:endParaRPr sz="1100" b="1">
              <a:solidFill>
                <a:schemeClr val="lt1"/>
              </a:solidFill>
              <a:latin typeface="Avenir"/>
              <a:ea typeface="Avenir"/>
              <a:cs typeface="Avenir"/>
              <a:sym typeface="Avenir"/>
            </a:endParaRPr>
          </a:p>
        </p:txBody>
      </p:sp>
      <p:sp>
        <p:nvSpPr>
          <p:cNvPr id="362" name="Google Shape;362;p4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100" b="1">
                <a:solidFill>
                  <a:schemeClr val="lt1"/>
                </a:solidFill>
                <a:latin typeface="Avenir"/>
                <a:ea typeface="Avenir"/>
                <a:cs typeface="Avenir"/>
                <a:sym typeface="Avenir"/>
              </a:rPr>
              <a:t>Interaction with the client was very good. The buttons felt responsive and functional. Disabling the unnecessary buttons feature was also working perfectly. </a:t>
            </a:r>
            <a:endParaRPr sz="1100" b="1">
              <a:solidFill>
                <a:schemeClr val="lt1"/>
              </a:solidFill>
              <a:latin typeface="Avenir"/>
              <a:ea typeface="Avenir"/>
              <a:cs typeface="Avenir"/>
              <a:sym typeface="Avenir"/>
            </a:endParaRPr>
          </a:p>
        </p:txBody>
      </p:sp>
      <p:sp>
        <p:nvSpPr>
          <p:cNvPr id="363" name="Google Shape;363;p45"/>
          <p:cNvSpPr txBox="1">
            <a:spLocks noGrp="1"/>
          </p:cNvSpPr>
          <p:nvPr>
            <p:ph type="ctrTitle" idx="2"/>
          </p:nvPr>
        </p:nvSpPr>
        <p:spPr>
          <a:xfrm>
            <a:off x="4213664" y="842025"/>
            <a:ext cx="26979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 Testing remotely on 2 Machines</a:t>
            </a:r>
            <a:endParaRPr>
              <a:solidFill>
                <a:schemeClr val="lt1"/>
              </a:solidFill>
            </a:endParaRPr>
          </a:p>
        </p:txBody>
      </p:sp>
      <p:sp>
        <p:nvSpPr>
          <p:cNvPr id="364" name="Google Shape;364;p45"/>
          <p:cNvSpPr txBox="1">
            <a:spLocks noGrp="1"/>
          </p:cNvSpPr>
          <p:nvPr>
            <p:ph type="ctrTitle" idx="4"/>
          </p:nvPr>
        </p:nvSpPr>
        <p:spPr>
          <a:xfrm>
            <a:off x="631883" y="3331927"/>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 Interaction with the Client</a:t>
            </a:r>
            <a:endParaRPr>
              <a:solidFill>
                <a:schemeClr val="lt1"/>
              </a:solidFill>
            </a:endParaRPr>
          </a:p>
        </p:txBody>
      </p:sp>
      <p:sp>
        <p:nvSpPr>
          <p:cNvPr id="365" name="Google Shape;365;p45"/>
          <p:cNvSpPr txBox="1">
            <a:spLocks noGrp="1"/>
          </p:cNvSpPr>
          <p:nvPr>
            <p:ph type="ctrTitle"/>
          </p:nvPr>
        </p:nvSpPr>
        <p:spPr>
          <a:xfrm>
            <a:off x="631875" y="842025"/>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 Testing locally on 1 Machine </a:t>
            </a:r>
            <a:endParaRPr>
              <a:solidFill>
                <a:schemeClr val="dk1"/>
              </a:solidFill>
            </a:endParaRPr>
          </a:p>
        </p:txBody>
      </p:sp>
      <p:sp>
        <p:nvSpPr>
          <p:cNvPr id="366" name="Google Shape;366;p45"/>
          <p:cNvSpPr txBox="1">
            <a:spLocks noGrp="1"/>
          </p:cNvSpPr>
          <p:nvPr>
            <p:ph type="ctrTitle" idx="7"/>
          </p:nvPr>
        </p:nvSpPr>
        <p:spPr>
          <a:xfrm>
            <a:off x="4213664" y="3331934"/>
            <a:ext cx="25860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 Streaming and Termination</a:t>
            </a:r>
            <a:endParaRPr/>
          </a:p>
        </p:txBody>
      </p:sp>
      <p:sp>
        <p:nvSpPr>
          <p:cNvPr id="367" name="Google Shape;367;p45"/>
          <p:cNvSpPr txBox="1">
            <a:spLocks noGrp="1"/>
          </p:cNvSpPr>
          <p:nvPr>
            <p:ph type="subTitle" idx="8"/>
          </p:nvPr>
        </p:nvSpPr>
        <p:spPr>
          <a:xfrm>
            <a:off x="4213675" y="3914197"/>
            <a:ext cx="2586000" cy="100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100" b="1">
                <a:latin typeface="Avenir"/>
                <a:ea typeface="Avenir"/>
                <a:cs typeface="Avenir"/>
                <a:sym typeface="Avenir"/>
              </a:rPr>
              <a:t>The video was streamed smoothly without any noticeable lags. Though There was a slight delay in the stream. After 25 seconds the client terminated successfully as the video ended.</a:t>
            </a:r>
            <a:endParaRPr sz="1100" b="1">
              <a:latin typeface="Avenir"/>
              <a:ea typeface="Avenir"/>
              <a:cs typeface="Avenir"/>
              <a:sym typeface="Aveni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6"/>
          <p:cNvSpPr/>
          <p:nvPr/>
        </p:nvSpPr>
        <p:spPr>
          <a:xfrm>
            <a:off x="3924225" y="540000"/>
            <a:ext cx="2716200" cy="5121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6"/>
          <p:cNvSpPr txBox="1">
            <a:spLocks noGrp="1"/>
          </p:cNvSpPr>
          <p:nvPr>
            <p:ph type="ctrTitle" idx="6"/>
          </p:nvPr>
        </p:nvSpPr>
        <p:spPr>
          <a:xfrm rot="5400000">
            <a:off x="6917630" y="1407498"/>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Loss Rate and Data Rate</a:t>
            </a:r>
            <a:endParaRPr/>
          </a:p>
        </p:txBody>
      </p:sp>
      <p:sp>
        <p:nvSpPr>
          <p:cNvPr id="374" name="Google Shape;374;p46"/>
          <p:cNvSpPr/>
          <p:nvPr/>
        </p:nvSpPr>
        <p:spPr>
          <a:xfrm>
            <a:off x="3924225" y="3300350"/>
            <a:ext cx="2716200" cy="5121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6"/>
          <p:cNvSpPr/>
          <p:nvPr/>
        </p:nvSpPr>
        <p:spPr>
          <a:xfrm flipH="1">
            <a:off x="598500" y="1920175"/>
            <a:ext cx="2716200" cy="5121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6"/>
          <p:cNvSpPr txBox="1">
            <a:spLocks noGrp="1"/>
          </p:cNvSpPr>
          <p:nvPr>
            <p:ph type="ctrTitle"/>
          </p:nvPr>
        </p:nvSpPr>
        <p:spPr>
          <a:xfrm>
            <a:off x="352200" y="2047350"/>
            <a:ext cx="22149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lt1"/>
                </a:solidFill>
              </a:rPr>
              <a:t>2nd Experiment</a:t>
            </a:r>
            <a:endParaRPr>
              <a:solidFill>
                <a:schemeClr val="lt1"/>
              </a:solidFill>
            </a:endParaRPr>
          </a:p>
        </p:txBody>
      </p:sp>
      <p:sp>
        <p:nvSpPr>
          <p:cNvPr id="377" name="Google Shape;377;p46"/>
          <p:cNvSpPr txBox="1">
            <a:spLocks noGrp="1"/>
          </p:cNvSpPr>
          <p:nvPr>
            <p:ph type="subTitle" idx="2"/>
          </p:nvPr>
        </p:nvSpPr>
        <p:spPr>
          <a:xfrm>
            <a:off x="4682003" y="1022199"/>
            <a:ext cx="19602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Avenir"/>
                <a:ea typeface="Avenir"/>
                <a:cs typeface="Avenir"/>
                <a:sym typeface="Avenir"/>
              </a:rPr>
              <a:t>Done locally on one Machine,</a:t>
            </a: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Macbook Air M2, 8 GB RAM, </a:t>
            </a: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8 Processor Cores</a:t>
            </a:r>
            <a:endParaRPr>
              <a:latin typeface="Avenir"/>
              <a:ea typeface="Avenir"/>
              <a:cs typeface="Avenir"/>
              <a:sym typeface="Avenir"/>
            </a:endParaRPr>
          </a:p>
        </p:txBody>
      </p:sp>
      <p:sp>
        <p:nvSpPr>
          <p:cNvPr id="378" name="Google Shape;378;p46"/>
          <p:cNvSpPr txBox="1">
            <a:spLocks noGrp="1"/>
          </p:cNvSpPr>
          <p:nvPr>
            <p:ph type="ctrTitle" idx="3"/>
          </p:nvPr>
        </p:nvSpPr>
        <p:spPr>
          <a:xfrm>
            <a:off x="4682003" y="664293"/>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1st Experiment </a:t>
            </a:r>
            <a:endParaRPr>
              <a:solidFill>
                <a:schemeClr val="lt1"/>
              </a:solidFill>
            </a:endParaRPr>
          </a:p>
        </p:txBody>
      </p:sp>
      <p:sp>
        <p:nvSpPr>
          <p:cNvPr id="379" name="Google Shape;379;p46"/>
          <p:cNvSpPr txBox="1">
            <a:spLocks noGrp="1"/>
          </p:cNvSpPr>
          <p:nvPr>
            <p:ph type="subTitle" idx="4"/>
          </p:nvPr>
        </p:nvSpPr>
        <p:spPr>
          <a:xfrm>
            <a:off x="4682003" y="3788925"/>
            <a:ext cx="22149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Done remotely on 2 Machines,</a:t>
            </a:r>
            <a:endParaRPr/>
          </a:p>
          <a:p>
            <a:pPr marL="0" lvl="0" indent="0" algn="l" rtl="0">
              <a:spcBef>
                <a:spcPts val="0"/>
              </a:spcBef>
              <a:spcAft>
                <a:spcPts val="0"/>
              </a:spcAft>
              <a:buNone/>
            </a:pPr>
            <a:r>
              <a:rPr lang="es"/>
              <a:t>Machine 1: Macbook Air M2 (Server), 8 GB RAM, 8 Processor Cores</a:t>
            </a:r>
            <a:endParaRPr/>
          </a:p>
          <a:p>
            <a:pPr marL="0" lvl="0" indent="0" algn="l" rtl="0">
              <a:spcBef>
                <a:spcPts val="0"/>
              </a:spcBef>
              <a:spcAft>
                <a:spcPts val="0"/>
              </a:spcAft>
              <a:buNone/>
            </a:pPr>
            <a:r>
              <a:rPr lang="es"/>
              <a:t>Machine 2: Macbook Pro 16 (Client), 16 GB RAM, 6 Processor Cores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80" name="Google Shape;380;p46"/>
          <p:cNvSpPr txBox="1">
            <a:spLocks noGrp="1"/>
          </p:cNvSpPr>
          <p:nvPr>
            <p:ph type="ctrTitle" idx="5"/>
          </p:nvPr>
        </p:nvSpPr>
        <p:spPr>
          <a:xfrm>
            <a:off x="4682003" y="3436790"/>
            <a:ext cx="24756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3rd Experiment</a:t>
            </a:r>
            <a:endParaRPr>
              <a:solidFill>
                <a:schemeClr val="lt1"/>
              </a:solidFill>
            </a:endParaRPr>
          </a:p>
        </p:txBody>
      </p:sp>
      <p:sp>
        <p:nvSpPr>
          <p:cNvPr id="381" name="Google Shape;381;p46"/>
          <p:cNvSpPr txBox="1">
            <a:spLocks noGrp="1"/>
          </p:cNvSpPr>
          <p:nvPr>
            <p:ph type="subTitle" idx="2"/>
          </p:nvPr>
        </p:nvSpPr>
        <p:spPr>
          <a:xfrm>
            <a:off x="598500" y="2432275"/>
            <a:ext cx="1960200" cy="7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Avenir"/>
                <a:ea typeface="Avenir"/>
                <a:cs typeface="Avenir"/>
                <a:sym typeface="Avenir"/>
              </a:rPr>
              <a:t>Done locally on one Machine,</a:t>
            </a: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Macbook Air M2, 8 GB RAM, </a:t>
            </a: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8 Processor Cores</a:t>
            </a:r>
            <a:endParaRPr>
              <a:latin typeface="Avenir"/>
              <a:ea typeface="Avenir"/>
              <a:cs typeface="Avenir"/>
              <a:sym typeface="Avenir"/>
            </a:endParaRPr>
          </a:p>
        </p:txBody>
      </p:sp>
      <p:pic>
        <p:nvPicPr>
          <p:cNvPr id="382" name="Google Shape;382;p46"/>
          <p:cNvPicPr preferRelativeResize="0"/>
          <p:nvPr/>
        </p:nvPicPr>
        <p:blipFill>
          <a:blip r:embed="rId3">
            <a:alphaModFix/>
          </a:blip>
          <a:stretch>
            <a:fillRect/>
          </a:stretch>
        </p:blipFill>
        <p:spPr>
          <a:xfrm>
            <a:off x="598500" y="1116950"/>
            <a:ext cx="3989274" cy="712975"/>
          </a:xfrm>
          <a:prstGeom prst="rect">
            <a:avLst/>
          </a:prstGeom>
          <a:noFill/>
          <a:ln>
            <a:noFill/>
          </a:ln>
        </p:spPr>
      </p:pic>
      <p:pic>
        <p:nvPicPr>
          <p:cNvPr id="383" name="Google Shape;383;p46"/>
          <p:cNvPicPr preferRelativeResize="0"/>
          <p:nvPr/>
        </p:nvPicPr>
        <p:blipFill>
          <a:blip r:embed="rId4">
            <a:alphaModFix/>
          </a:blip>
          <a:stretch>
            <a:fillRect/>
          </a:stretch>
        </p:blipFill>
        <p:spPr>
          <a:xfrm>
            <a:off x="221029" y="544654"/>
            <a:ext cx="4370468" cy="637050"/>
          </a:xfrm>
          <a:prstGeom prst="rect">
            <a:avLst/>
          </a:prstGeom>
          <a:noFill/>
          <a:ln>
            <a:noFill/>
          </a:ln>
        </p:spPr>
      </p:pic>
      <p:pic>
        <p:nvPicPr>
          <p:cNvPr id="384" name="Google Shape;384;p46"/>
          <p:cNvPicPr preferRelativeResize="0"/>
          <p:nvPr/>
        </p:nvPicPr>
        <p:blipFill>
          <a:blip r:embed="rId5">
            <a:alphaModFix/>
          </a:blip>
          <a:stretch>
            <a:fillRect/>
          </a:stretch>
        </p:blipFill>
        <p:spPr>
          <a:xfrm>
            <a:off x="2638425" y="1922500"/>
            <a:ext cx="4474674" cy="637050"/>
          </a:xfrm>
          <a:prstGeom prst="rect">
            <a:avLst/>
          </a:prstGeom>
          <a:noFill/>
          <a:ln>
            <a:noFill/>
          </a:ln>
        </p:spPr>
      </p:pic>
      <p:pic>
        <p:nvPicPr>
          <p:cNvPr id="385" name="Google Shape;385;p46"/>
          <p:cNvPicPr preferRelativeResize="0"/>
          <p:nvPr/>
        </p:nvPicPr>
        <p:blipFill>
          <a:blip r:embed="rId6">
            <a:alphaModFix/>
          </a:blip>
          <a:stretch>
            <a:fillRect/>
          </a:stretch>
        </p:blipFill>
        <p:spPr>
          <a:xfrm>
            <a:off x="2638425" y="2513800"/>
            <a:ext cx="3989275" cy="704996"/>
          </a:xfrm>
          <a:prstGeom prst="rect">
            <a:avLst/>
          </a:prstGeom>
          <a:noFill/>
          <a:ln>
            <a:noFill/>
          </a:ln>
        </p:spPr>
      </p:pic>
      <p:pic>
        <p:nvPicPr>
          <p:cNvPr id="386" name="Google Shape;386;p46"/>
          <p:cNvPicPr preferRelativeResize="0"/>
          <p:nvPr/>
        </p:nvPicPr>
        <p:blipFill>
          <a:blip r:embed="rId7">
            <a:alphaModFix/>
          </a:blip>
          <a:stretch>
            <a:fillRect/>
          </a:stretch>
        </p:blipFill>
        <p:spPr>
          <a:xfrm>
            <a:off x="271543" y="3300325"/>
            <a:ext cx="4329031" cy="637050"/>
          </a:xfrm>
          <a:prstGeom prst="rect">
            <a:avLst/>
          </a:prstGeom>
          <a:noFill/>
          <a:ln>
            <a:noFill/>
          </a:ln>
        </p:spPr>
      </p:pic>
      <p:pic>
        <p:nvPicPr>
          <p:cNvPr id="387" name="Google Shape;387;p46"/>
          <p:cNvPicPr preferRelativeResize="0"/>
          <p:nvPr/>
        </p:nvPicPr>
        <p:blipFill>
          <a:blip r:embed="rId8">
            <a:alphaModFix/>
          </a:blip>
          <a:stretch>
            <a:fillRect/>
          </a:stretch>
        </p:blipFill>
        <p:spPr>
          <a:xfrm>
            <a:off x="725725" y="3937375"/>
            <a:ext cx="3871125" cy="687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1"/>
        <p:cNvGrpSpPr/>
        <p:nvPr/>
      </p:nvGrpSpPr>
      <p:grpSpPr>
        <a:xfrm>
          <a:off x="0" y="0"/>
          <a:ext cx="0" cy="0"/>
          <a:chOff x="0" y="0"/>
          <a:chExt cx="0" cy="0"/>
        </a:xfrm>
      </p:grpSpPr>
      <p:pic>
        <p:nvPicPr>
          <p:cNvPr id="392" name="Google Shape;392;p47"/>
          <p:cNvPicPr preferRelativeResize="0"/>
          <p:nvPr/>
        </p:nvPicPr>
        <p:blipFill rotWithShape="1">
          <a:blip r:embed="rId3">
            <a:alphaModFix/>
          </a:blip>
          <a:srcRect l="3518" r="48351"/>
          <a:stretch/>
        </p:blipFill>
        <p:spPr>
          <a:xfrm>
            <a:off x="4743000" y="0"/>
            <a:ext cx="4400998" cy="5143499"/>
          </a:xfrm>
          <a:prstGeom prst="rect">
            <a:avLst/>
          </a:prstGeom>
          <a:noFill/>
          <a:ln>
            <a:noFill/>
          </a:ln>
        </p:spPr>
      </p:pic>
      <p:sp>
        <p:nvSpPr>
          <p:cNvPr id="393" name="Google Shape;393;p47"/>
          <p:cNvSpPr txBox="1">
            <a:spLocks noGrp="1"/>
          </p:cNvSpPr>
          <p:nvPr>
            <p:ph type="title"/>
          </p:nvPr>
        </p:nvSpPr>
        <p:spPr>
          <a:xfrm>
            <a:off x="362095" y="2123400"/>
            <a:ext cx="4666800" cy="8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000000"/>
                </a:solidFill>
              </a:rPr>
              <a:t>User Manual</a:t>
            </a:r>
            <a:endParaRPr>
              <a:solidFill>
                <a:srgbClr val="000000"/>
              </a:solidFill>
            </a:endParaRPr>
          </a:p>
        </p:txBody>
      </p:sp>
      <p:sp>
        <p:nvSpPr>
          <p:cNvPr id="394" name="Google Shape;394;p47"/>
          <p:cNvSpPr/>
          <p:nvPr/>
        </p:nvSpPr>
        <p:spPr>
          <a:xfrm>
            <a:off x="0" y="1577400"/>
            <a:ext cx="362100" cy="19887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98"/>
        <p:cNvGrpSpPr/>
        <p:nvPr/>
      </p:nvGrpSpPr>
      <p:grpSpPr>
        <a:xfrm>
          <a:off x="0" y="0"/>
          <a:ext cx="0" cy="0"/>
          <a:chOff x="0" y="0"/>
          <a:chExt cx="0" cy="0"/>
        </a:xfrm>
      </p:grpSpPr>
      <p:sp>
        <p:nvSpPr>
          <p:cNvPr id="399" name="Google Shape;399;p48"/>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400" dirty="0">
                <a:solidFill>
                  <a:srgbClr val="000000"/>
                </a:solidFill>
              </a:rPr>
              <a:t>USER MANUAL (for MAC Users)</a:t>
            </a:r>
            <a:endParaRPr sz="2400" dirty="0">
              <a:solidFill>
                <a:srgbClr val="000000"/>
              </a:solidFill>
            </a:endParaRPr>
          </a:p>
        </p:txBody>
      </p:sp>
      <p:sp>
        <p:nvSpPr>
          <p:cNvPr id="400" name="Google Shape;400;p48"/>
          <p:cNvSpPr/>
          <p:nvPr/>
        </p:nvSpPr>
        <p:spPr>
          <a:xfrm rot="-5400000" flipH="1">
            <a:off x="-1461550" y="1461600"/>
            <a:ext cx="5253000" cy="23298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8"/>
          <p:cNvSpPr txBox="1">
            <a:spLocks noGrp="1"/>
          </p:cNvSpPr>
          <p:nvPr>
            <p:ph type="ctrTitle"/>
          </p:nvPr>
        </p:nvSpPr>
        <p:spPr>
          <a:xfrm>
            <a:off x="1730500" y="274225"/>
            <a:ext cx="4161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solidFill>
                  <a:schemeClr val="lt1"/>
                </a:solidFill>
              </a:rPr>
              <a:t>01    </a:t>
            </a:r>
            <a:r>
              <a:rPr lang="es" sz="1300" dirty="0"/>
              <a:t>Install Python3 from python.org</a:t>
            </a:r>
            <a:endParaRPr sz="1300" dirty="0"/>
          </a:p>
        </p:txBody>
      </p:sp>
      <p:sp>
        <p:nvSpPr>
          <p:cNvPr id="402" name="Google Shape;402;p48"/>
          <p:cNvSpPr txBox="1">
            <a:spLocks noGrp="1"/>
          </p:cNvSpPr>
          <p:nvPr>
            <p:ph type="ctrTitle"/>
          </p:nvPr>
        </p:nvSpPr>
        <p:spPr>
          <a:xfrm>
            <a:off x="1730499" y="740075"/>
            <a:ext cx="517399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solidFill>
                  <a:schemeClr val="lt1"/>
                </a:solidFill>
              </a:rPr>
              <a:t>02    </a:t>
            </a:r>
            <a:r>
              <a:rPr lang="es" sz="1300" dirty="0"/>
              <a:t>Install PIL by running </a:t>
            </a:r>
            <a:r>
              <a:rPr lang="es" sz="1300" dirty="0">
                <a:latin typeface="JetBrains Mono"/>
                <a:ea typeface="JetBrains Mono"/>
                <a:cs typeface="JetBrains Mono"/>
                <a:sym typeface="JetBrains Mono"/>
              </a:rPr>
              <a:t>pip3 install Pillow</a:t>
            </a:r>
            <a:endParaRPr sz="1300" dirty="0">
              <a:latin typeface="JetBrains Mono"/>
              <a:ea typeface="JetBrains Mono"/>
              <a:cs typeface="JetBrains Mono"/>
              <a:sym typeface="JetBrains Mono"/>
            </a:endParaRPr>
          </a:p>
        </p:txBody>
      </p:sp>
      <p:sp>
        <p:nvSpPr>
          <p:cNvPr id="403" name="Google Shape;403;p48"/>
          <p:cNvSpPr txBox="1">
            <a:spLocks noGrp="1"/>
          </p:cNvSpPr>
          <p:nvPr>
            <p:ph type="ctrTitle"/>
          </p:nvPr>
        </p:nvSpPr>
        <p:spPr>
          <a:xfrm>
            <a:off x="1730499" y="1195125"/>
            <a:ext cx="517399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solidFill>
                  <a:schemeClr val="lt1"/>
                </a:solidFill>
              </a:rPr>
              <a:t>03    </a:t>
            </a:r>
            <a:r>
              <a:rPr lang="es" sz="1300" dirty="0"/>
              <a:t>Go to the Project folder by using </a:t>
            </a:r>
            <a:r>
              <a:rPr lang="es" sz="1300" dirty="0">
                <a:latin typeface="JetBrains Mono"/>
                <a:ea typeface="JetBrains Mono"/>
                <a:cs typeface="JetBrains Mono"/>
                <a:sym typeface="JetBrains Mono"/>
              </a:rPr>
              <a:t>cd</a:t>
            </a:r>
            <a:r>
              <a:rPr lang="es" sz="1300" dirty="0"/>
              <a:t> command</a:t>
            </a:r>
            <a:endParaRPr sz="1300" dirty="0">
              <a:latin typeface="JetBrains Mono"/>
              <a:ea typeface="JetBrains Mono"/>
              <a:cs typeface="JetBrains Mono"/>
              <a:sym typeface="JetBrains Mono"/>
            </a:endParaRPr>
          </a:p>
        </p:txBody>
      </p:sp>
      <p:sp>
        <p:nvSpPr>
          <p:cNvPr id="404" name="Google Shape;404;p48"/>
          <p:cNvSpPr txBox="1">
            <a:spLocks noGrp="1"/>
          </p:cNvSpPr>
          <p:nvPr>
            <p:ph type="ctrTitle"/>
          </p:nvPr>
        </p:nvSpPr>
        <p:spPr>
          <a:xfrm>
            <a:off x="1730500" y="1837775"/>
            <a:ext cx="4874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2400" dirty="0">
              <a:solidFill>
                <a:schemeClr val="lt1"/>
              </a:solidFill>
            </a:endParaRPr>
          </a:p>
          <a:p>
            <a:pPr marL="0" lvl="0" indent="0" algn="l" rtl="0">
              <a:spcBef>
                <a:spcPts val="0"/>
              </a:spcBef>
              <a:spcAft>
                <a:spcPts val="0"/>
              </a:spcAft>
              <a:buNone/>
            </a:pPr>
            <a:r>
              <a:rPr lang="es" sz="2400" dirty="0">
                <a:solidFill>
                  <a:schemeClr val="lt1"/>
                </a:solidFill>
              </a:rPr>
              <a:t>04    </a:t>
            </a:r>
            <a:r>
              <a:rPr lang="es" sz="1300" dirty="0"/>
              <a:t>Start the server by running </a:t>
            </a:r>
            <a:endParaRPr sz="1300" dirty="0"/>
          </a:p>
          <a:p>
            <a:pPr marL="0" lvl="0" indent="457200" algn="l" rtl="0">
              <a:spcBef>
                <a:spcPts val="0"/>
              </a:spcBef>
              <a:spcAft>
                <a:spcPts val="0"/>
              </a:spcAft>
              <a:buNone/>
            </a:pPr>
            <a:r>
              <a:rPr lang="es" sz="1300" dirty="0"/>
              <a:t>     </a:t>
            </a:r>
            <a:r>
              <a:rPr lang="es" sz="1300" dirty="0">
                <a:latin typeface="JetBrains Mono"/>
                <a:ea typeface="JetBrains Mono"/>
                <a:cs typeface="JetBrains Mono"/>
                <a:sym typeface="JetBrains Mono"/>
              </a:rPr>
              <a:t>python3 Server.py &lt;port no.&gt;</a:t>
            </a:r>
            <a:endParaRPr sz="1300" dirty="0">
              <a:latin typeface="JetBrains Mono"/>
              <a:ea typeface="JetBrains Mono"/>
              <a:cs typeface="JetBrains Mono"/>
              <a:sym typeface="JetBrains Mono"/>
            </a:endParaRPr>
          </a:p>
        </p:txBody>
      </p:sp>
      <p:sp>
        <p:nvSpPr>
          <p:cNvPr id="405" name="Google Shape;405;p48"/>
          <p:cNvSpPr txBox="1">
            <a:spLocks noGrp="1"/>
          </p:cNvSpPr>
          <p:nvPr>
            <p:ph type="ctrTitle"/>
          </p:nvPr>
        </p:nvSpPr>
        <p:spPr>
          <a:xfrm>
            <a:off x="1730500" y="2415575"/>
            <a:ext cx="4874700" cy="78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chemeClr val="lt1"/>
                </a:solidFill>
              </a:rPr>
              <a:t>	</a:t>
            </a:r>
            <a:endParaRPr sz="2400" dirty="0">
              <a:solidFill>
                <a:schemeClr val="lt1"/>
              </a:solidFill>
            </a:endParaRPr>
          </a:p>
          <a:p>
            <a:pPr marL="0" lvl="0" indent="0" algn="l" rtl="0">
              <a:spcBef>
                <a:spcPts val="0"/>
              </a:spcBef>
              <a:spcAft>
                <a:spcPts val="0"/>
              </a:spcAft>
              <a:buNone/>
            </a:pPr>
            <a:r>
              <a:rPr lang="es" sz="2400" dirty="0">
                <a:solidFill>
                  <a:schemeClr val="lt1"/>
                </a:solidFill>
              </a:rPr>
              <a:t>05    </a:t>
            </a:r>
            <a:r>
              <a:rPr lang="es" sz="1300" dirty="0"/>
              <a:t>Start the client by running </a:t>
            </a:r>
            <a:endParaRPr sz="1300" dirty="0"/>
          </a:p>
          <a:p>
            <a:pPr marL="457200" lvl="0" indent="0" algn="l" rtl="0">
              <a:spcBef>
                <a:spcPts val="0"/>
              </a:spcBef>
              <a:spcAft>
                <a:spcPts val="0"/>
              </a:spcAft>
              <a:buNone/>
            </a:pPr>
            <a:r>
              <a:rPr lang="es" sz="1300" dirty="0"/>
              <a:t>     </a:t>
            </a:r>
            <a:r>
              <a:rPr lang="es" sz="1300" dirty="0">
                <a:latin typeface="JetBrains Mono"/>
                <a:ea typeface="JetBrains Mono"/>
                <a:cs typeface="JetBrains Mono"/>
                <a:sym typeface="JetBrains Mono"/>
              </a:rPr>
              <a:t>python3 ClientWorker.py &lt;server_ip&gt;</a:t>
            </a:r>
            <a:endParaRPr sz="1300" dirty="0">
              <a:latin typeface="JetBrains Mono"/>
              <a:ea typeface="JetBrains Mono"/>
              <a:cs typeface="JetBrains Mono"/>
              <a:sym typeface="JetBrains Mono"/>
            </a:endParaRPr>
          </a:p>
          <a:p>
            <a:pPr marL="457200" lvl="0" indent="0" algn="l" rtl="0">
              <a:spcBef>
                <a:spcPts val="0"/>
              </a:spcBef>
              <a:spcAft>
                <a:spcPts val="0"/>
              </a:spcAft>
              <a:buNone/>
            </a:pPr>
            <a:r>
              <a:rPr lang="es" sz="1300" dirty="0">
                <a:latin typeface="JetBrains Mono"/>
                <a:ea typeface="JetBrains Mono"/>
                <a:cs typeface="JetBrains Mono"/>
                <a:sym typeface="JetBrains Mono"/>
              </a:rPr>
              <a:t>  &lt;server_port_no.&gt; &lt;RTP_port&gt; movie.Mjpeg</a:t>
            </a:r>
            <a:endParaRPr sz="1300" dirty="0">
              <a:latin typeface="JetBrains Mono"/>
              <a:ea typeface="JetBrains Mono"/>
              <a:cs typeface="JetBrains Mono"/>
              <a:sym typeface="JetBrains Mono"/>
            </a:endParaRPr>
          </a:p>
        </p:txBody>
      </p:sp>
      <p:sp>
        <p:nvSpPr>
          <p:cNvPr id="406" name="Google Shape;406;p48"/>
          <p:cNvSpPr txBox="1">
            <a:spLocks noGrp="1"/>
          </p:cNvSpPr>
          <p:nvPr>
            <p:ph type="ctrTitle"/>
          </p:nvPr>
        </p:nvSpPr>
        <p:spPr>
          <a:xfrm>
            <a:off x="1730500" y="3198875"/>
            <a:ext cx="5079900" cy="78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2400" dirty="0">
              <a:solidFill>
                <a:schemeClr val="lt1"/>
              </a:solidFill>
            </a:endParaRPr>
          </a:p>
          <a:p>
            <a:pPr marL="0" lvl="0" indent="0" algn="l" rtl="0">
              <a:spcBef>
                <a:spcPts val="0"/>
              </a:spcBef>
              <a:spcAft>
                <a:spcPts val="0"/>
              </a:spcAft>
              <a:buNone/>
            </a:pPr>
            <a:r>
              <a:rPr lang="es" sz="2400" dirty="0">
                <a:solidFill>
                  <a:schemeClr val="lt1"/>
                </a:solidFill>
              </a:rPr>
              <a:t>06    </a:t>
            </a:r>
            <a:r>
              <a:rPr lang="es" sz="1300" dirty="0"/>
              <a:t>For running 3 button client, skip step 5 and run</a:t>
            </a:r>
            <a:endParaRPr sz="1300" dirty="0"/>
          </a:p>
          <a:p>
            <a:pPr marL="457200" lvl="0" indent="0" algn="l" rtl="0">
              <a:spcBef>
                <a:spcPts val="0"/>
              </a:spcBef>
              <a:spcAft>
                <a:spcPts val="0"/>
              </a:spcAft>
              <a:buNone/>
            </a:pPr>
            <a:r>
              <a:rPr lang="es" sz="1300" dirty="0"/>
              <a:t>     </a:t>
            </a:r>
            <a:r>
              <a:rPr lang="es" sz="1300" dirty="0">
                <a:latin typeface="JetBrains Mono"/>
                <a:ea typeface="JetBrains Mono"/>
                <a:cs typeface="JetBrains Mono"/>
                <a:sym typeface="JetBrains Mono"/>
              </a:rPr>
              <a:t>python3 ClientWorker3Button.py &lt;server_ip&gt;</a:t>
            </a:r>
            <a:endParaRPr sz="1300" dirty="0">
              <a:latin typeface="JetBrains Mono"/>
              <a:ea typeface="JetBrains Mono"/>
              <a:cs typeface="JetBrains Mono"/>
              <a:sym typeface="JetBrains Mono"/>
            </a:endParaRPr>
          </a:p>
          <a:p>
            <a:pPr marL="457200" lvl="0" indent="0" algn="l" rtl="0">
              <a:spcBef>
                <a:spcPts val="0"/>
              </a:spcBef>
              <a:spcAft>
                <a:spcPts val="0"/>
              </a:spcAft>
              <a:buNone/>
            </a:pPr>
            <a:r>
              <a:rPr lang="es" sz="1300" dirty="0">
                <a:latin typeface="JetBrains Mono"/>
                <a:ea typeface="JetBrains Mono"/>
                <a:cs typeface="JetBrains Mono"/>
                <a:sym typeface="JetBrains Mono"/>
              </a:rPr>
              <a:t>  &lt;server_port_no.&gt; &lt;RTP_port&gt; movie.Mjpeg</a:t>
            </a:r>
            <a:endParaRPr sz="1300" dirty="0">
              <a:latin typeface="JetBrains Mono"/>
              <a:ea typeface="JetBrains Mono"/>
              <a:cs typeface="JetBrains Mono"/>
              <a:sym typeface="JetBrains Mono"/>
            </a:endParaRPr>
          </a:p>
        </p:txBody>
      </p:sp>
      <p:sp>
        <p:nvSpPr>
          <p:cNvPr id="407" name="Google Shape;407;p48"/>
          <p:cNvSpPr txBox="1">
            <a:spLocks noGrp="1"/>
          </p:cNvSpPr>
          <p:nvPr>
            <p:ph type="ctrTitle"/>
          </p:nvPr>
        </p:nvSpPr>
        <p:spPr>
          <a:xfrm>
            <a:off x="1330356" y="4011775"/>
            <a:ext cx="5425800" cy="78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2400" dirty="0">
              <a:solidFill>
                <a:schemeClr val="lt1"/>
              </a:solidFill>
            </a:endParaRPr>
          </a:p>
          <a:p>
            <a:pPr marL="0" lvl="0" indent="0" algn="l" rtl="0">
              <a:spcBef>
                <a:spcPts val="0"/>
              </a:spcBef>
              <a:spcAft>
                <a:spcPts val="0"/>
              </a:spcAft>
              <a:buNone/>
            </a:pPr>
            <a:endParaRPr sz="2400" dirty="0">
              <a:solidFill>
                <a:schemeClr val="lt1"/>
              </a:solidFill>
            </a:endParaRPr>
          </a:p>
          <a:p>
            <a:pPr marL="0" lvl="0" indent="0" algn="l" rtl="0">
              <a:spcBef>
                <a:spcPts val="0"/>
              </a:spcBef>
              <a:spcAft>
                <a:spcPts val="0"/>
              </a:spcAft>
              <a:buNone/>
            </a:pPr>
            <a:r>
              <a:rPr lang="es" sz="2400" dirty="0">
                <a:solidFill>
                  <a:schemeClr val="lt1"/>
                </a:solidFill>
              </a:rPr>
              <a:t> Note	  </a:t>
            </a:r>
            <a:r>
              <a:rPr lang="es" sz="1300" dirty="0"/>
              <a:t>RTP_Port is between 1025 and 65536</a:t>
            </a:r>
            <a:endParaRPr sz="1300" dirty="0"/>
          </a:p>
          <a:p>
            <a:pPr marL="0" lvl="0" indent="0" algn="l" rtl="0">
              <a:spcBef>
                <a:spcPts val="0"/>
              </a:spcBef>
              <a:spcAft>
                <a:spcPts val="0"/>
              </a:spcAft>
              <a:buNone/>
            </a:pPr>
            <a:r>
              <a:rPr lang="es" sz="1300" dirty="0"/>
              <a:t>	    For running remotely, find out the ip of server by	    running </a:t>
            </a:r>
            <a:r>
              <a:rPr lang="es" sz="1300" dirty="0">
                <a:latin typeface="JetBrains Mono"/>
                <a:ea typeface="JetBrains Mono"/>
                <a:cs typeface="JetBrains Mono"/>
                <a:sym typeface="JetBrains Mono"/>
              </a:rPr>
              <a:t>ipconfig getifaddr en0</a:t>
            </a:r>
            <a:r>
              <a:rPr lang="es" sz="1300" dirty="0"/>
              <a:t>     </a:t>
            </a:r>
            <a:endParaRPr sz="13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1"/>
        <p:cNvGrpSpPr/>
        <p:nvPr/>
      </p:nvGrpSpPr>
      <p:grpSpPr>
        <a:xfrm>
          <a:off x="0" y="0"/>
          <a:ext cx="0" cy="0"/>
          <a:chOff x="0" y="0"/>
          <a:chExt cx="0" cy="0"/>
        </a:xfrm>
      </p:grpSpPr>
      <p:pic>
        <p:nvPicPr>
          <p:cNvPr id="412" name="Google Shape;412;p49"/>
          <p:cNvPicPr preferRelativeResize="0"/>
          <p:nvPr/>
        </p:nvPicPr>
        <p:blipFill rotWithShape="1">
          <a:blip r:embed="rId3">
            <a:alphaModFix/>
          </a:blip>
          <a:srcRect l="16550" r="16550"/>
          <a:stretch/>
        </p:blipFill>
        <p:spPr>
          <a:xfrm>
            <a:off x="3981435" y="0"/>
            <a:ext cx="5162557" cy="5143501"/>
          </a:xfrm>
          <a:prstGeom prst="rect">
            <a:avLst/>
          </a:prstGeom>
          <a:noFill/>
          <a:ln>
            <a:noFill/>
          </a:ln>
        </p:spPr>
      </p:pic>
      <p:sp>
        <p:nvSpPr>
          <p:cNvPr id="413" name="Google Shape;413;p49"/>
          <p:cNvSpPr/>
          <p:nvPr/>
        </p:nvSpPr>
        <p:spPr>
          <a:xfrm rot="5400000">
            <a:off x="1428875" y="205200"/>
            <a:ext cx="3358800" cy="50265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9"/>
          <p:cNvSpPr txBox="1">
            <a:spLocks noGrp="1"/>
          </p:cNvSpPr>
          <p:nvPr>
            <p:ph type="subTitle" idx="1"/>
          </p:nvPr>
        </p:nvSpPr>
        <p:spPr>
          <a:xfrm>
            <a:off x="831200" y="2314225"/>
            <a:ext cx="28563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400" b="1">
                <a:solidFill>
                  <a:schemeClr val="lt1"/>
                </a:solidFill>
                <a:latin typeface="Avenir"/>
                <a:ea typeface="Avenir"/>
                <a:cs typeface="Avenir"/>
                <a:sym typeface="Avenir"/>
              </a:rPr>
              <a:t>Reach out to us at</a:t>
            </a:r>
            <a:endParaRPr sz="1400" b="1">
              <a:solidFill>
                <a:schemeClr val="lt1"/>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Clr>
                <a:schemeClr val="dk1"/>
              </a:buClr>
              <a:buSzPts val="1100"/>
              <a:buFont typeface="Arial"/>
              <a:buNone/>
            </a:pPr>
            <a:r>
              <a:rPr lang="es" sz="1400" u="sng">
                <a:solidFill>
                  <a:schemeClr val="lt1"/>
                </a:solidFill>
                <a:latin typeface="Avenir"/>
                <a:ea typeface="Avenir"/>
                <a:cs typeface="Avenir"/>
                <a:sym typeface="Avenir"/>
                <a:hlinkClick r:id="rId4">
                  <a:extLst>
                    <a:ext uri="{A12FA001-AC4F-418D-AE19-62706E023703}">
                      <ahyp:hlinkClr xmlns:ahyp="http://schemas.microsoft.com/office/drawing/2018/hyperlinkcolor" val="tx"/>
                    </a:ext>
                  </a:extLst>
                </a:hlinkClick>
              </a:rPr>
              <a:t>202001262@daiict.ac.in</a:t>
            </a:r>
            <a:endParaRPr sz="1400">
              <a:solidFill>
                <a:schemeClr val="lt1"/>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s" sz="1400" u="sng">
                <a:solidFill>
                  <a:schemeClr val="lt1"/>
                </a:solidFill>
                <a:latin typeface="Avenir"/>
                <a:ea typeface="Avenir"/>
                <a:cs typeface="Avenir"/>
                <a:sym typeface="Avenir"/>
                <a:hlinkClick r:id="rId5">
                  <a:extLst>
                    <a:ext uri="{A12FA001-AC4F-418D-AE19-62706E023703}">
                      <ahyp:hlinkClr xmlns:ahyp="http://schemas.microsoft.com/office/drawing/2018/hyperlinkcolor" val="tx"/>
                    </a:ext>
                  </a:extLst>
                </a:hlinkClick>
              </a:rPr>
              <a:t>202001271@daiict.ac.in</a:t>
            </a:r>
            <a:endParaRPr sz="1400">
              <a:solidFill>
                <a:schemeClr val="lt1"/>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s" sz="1400" u="sng">
                <a:solidFill>
                  <a:schemeClr val="lt1"/>
                </a:solidFill>
                <a:latin typeface="Avenir"/>
                <a:ea typeface="Avenir"/>
                <a:cs typeface="Avenir"/>
                <a:sym typeface="Avenir"/>
                <a:hlinkClick r:id="rId6">
                  <a:extLst>
                    <a:ext uri="{A12FA001-AC4F-418D-AE19-62706E023703}">
                      <ahyp:hlinkClr xmlns:ahyp="http://schemas.microsoft.com/office/drawing/2018/hyperlinkcolor" val="tx"/>
                    </a:ext>
                  </a:extLst>
                </a:hlinkClick>
              </a:rPr>
              <a:t>202001449@daiict.ac.in</a:t>
            </a:r>
            <a:endParaRPr sz="1400">
              <a:solidFill>
                <a:schemeClr val="lt1"/>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s" sz="1400" u="sng">
                <a:solidFill>
                  <a:schemeClr val="lt1"/>
                </a:solidFill>
                <a:latin typeface="Avenir"/>
                <a:ea typeface="Avenir"/>
                <a:cs typeface="Avenir"/>
                <a:sym typeface="Avenir"/>
                <a:hlinkClick r:id="rId4">
                  <a:extLst>
                    <a:ext uri="{A12FA001-AC4F-418D-AE19-62706E023703}">
                      <ahyp:hlinkClr xmlns:ahyp="http://schemas.microsoft.com/office/drawing/2018/hyperlinkcolor" val="tx"/>
                    </a:ext>
                  </a:extLst>
                </a:hlinkClick>
              </a:rPr>
              <a:t>202001465@daiict.ac.in</a:t>
            </a:r>
            <a:endParaRPr sz="1400">
              <a:solidFill>
                <a:schemeClr val="lt1"/>
              </a:solidFill>
              <a:latin typeface="Avenir"/>
              <a:ea typeface="Avenir"/>
              <a:cs typeface="Avenir"/>
              <a:sym typeface="Avenir"/>
            </a:endParaRPr>
          </a:p>
        </p:txBody>
      </p:sp>
      <p:sp>
        <p:nvSpPr>
          <p:cNvPr id="415" name="Google Shape;415;p49"/>
          <p:cNvSpPr txBox="1">
            <a:spLocks noGrp="1"/>
          </p:cNvSpPr>
          <p:nvPr>
            <p:ph type="ctrTitle"/>
          </p:nvPr>
        </p:nvSpPr>
        <p:spPr>
          <a:xfrm>
            <a:off x="831200" y="376500"/>
            <a:ext cx="260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a:solidFill>
                  <a:schemeClr val="lt1"/>
                </a:solidFill>
              </a:rPr>
              <a:t>THANKS!</a:t>
            </a:r>
            <a:endParaRPr sz="3000">
              <a:solidFill>
                <a:schemeClr val="lt1"/>
              </a:solidFill>
            </a:endParaRPr>
          </a:p>
        </p:txBody>
      </p:sp>
      <p:sp>
        <p:nvSpPr>
          <p:cNvPr id="416" name="Google Shape;416;p49"/>
          <p:cNvSpPr txBox="1"/>
          <p:nvPr/>
        </p:nvSpPr>
        <p:spPr>
          <a:xfrm>
            <a:off x="3981425" y="1876950"/>
            <a:ext cx="1652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Avenir"/>
                <a:ea typeface="Avenir"/>
                <a:cs typeface="Avenir"/>
                <a:sym typeface="Avenir"/>
              </a:rPr>
              <a:t>The Project source code and Presentation file is available at</a:t>
            </a:r>
            <a:endParaRPr/>
          </a:p>
        </p:txBody>
      </p:sp>
      <p:pic>
        <p:nvPicPr>
          <p:cNvPr id="417" name="Google Shape;417;p49"/>
          <p:cNvPicPr preferRelativeResize="0"/>
          <p:nvPr/>
        </p:nvPicPr>
        <p:blipFill>
          <a:blip r:embed="rId7">
            <a:alphaModFix/>
          </a:blip>
          <a:stretch>
            <a:fillRect/>
          </a:stretch>
        </p:blipFill>
        <p:spPr>
          <a:xfrm>
            <a:off x="4560600" y="3076350"/>
            <a:ext cx="494350" cy="483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1"/>
        <p:cNvGrpSpPr/>
        <p:nvPr/>
      </p:nvGrpSpPr>
      <p:grpSpPr>
        <a:xfrm>
          <a:off x="0" y="0"/>
          <a:ext cx="0" cy="0"/>
          <a:chOff x="0" y="0"/>
          <a:chExt cx="0" cy="0"/>
        </a:xfrm>
      </p:grpSpPr>
      <p:sp>
        <p:nvSpPr>
          <p:cNvPr id="142" name="Google Shape;142;p24"/>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400">
                <a:solidFill>
                  <a:srgbClr val="000000"/>
                </a:solidFill>
              </a:rPr>
              <a:t>TABLE OF CONTENTS</a:t>
            </a:r>
            <a:endParaRPr sz="2400">
              <a:solidFill>
                <a:srgbClr val="000000"/>
              </a:solidFill>
            </a:endParaRPr>
          </a:p>
        </p:txBody>
      </p:sp>
      <p:sp>
        <p:nvSpPr>
          <p:cNvPr id="143" name="Google Shape;143;p24"/>
          <p:cNvSpPr/>
          <p:nvPr/>
        </p:nvSpPr>
        <p:spPr>
          <a:xfrm rot="-5400000" flipH="1">
            <a:off x="-1013950" y="1014000"/>
            <a:ext cx="5253000" cy="32250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4"/>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Avenir"/>
                <a:ea typeface="Avenir"/>
                <a:cs typeface="Avenir"/>
                <a:sym typeface="Avenir"/>
              </a:rPr>
              <a:t>Block Diagram of the whole system/network</a:t>
            </a:r>
            <a:endParaRPr>
              <a:latin typeface="Avenir"/>
              <a:ea typeface="Avenir"/>
              <a:cs typeface="Avenir"/>
              <a:sym typeface="Avenir"/>
            </a:endParaRPr>
          </a:p>
        </p:txBody>
      </p:sp>
      <p:sp>
        <p:nvSpPr>
          <p:cNvPr id="145" name="Google Shape;145;p24"/>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300"/>
              <a:t>Block Diagram</a:t>
            </a:r>
            <a:endParaRPr sz="1300"/>
          </a:p>
        </p:txBody>
      </p:sp>
      <p:sp>
        <p:nvSpPr>
          <p:cNvPr id="146" name="Google Shape;146;p24"/>
          <p:cNvSpPr txBox="1">
            <a:spLocks noGrp="1"/>
          </p:cNvSpPr>
          <p:nvPr>
            <p:ph type="title" idx="8"/>
          </p:nvPr>
        </p:nvSpPr>
        <p:spPr>
          <a:xfrm>
            <a:off x="20230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03</a:t>
            </a:r>
            <a:endParaRPr>
              <a:solidFill>
                <a:schemeClr val="lt1"/>
              </a:solidFill>
            </a:endParaRPr>
          </a:p>
        </p:txBody>
      </p:sp>
      <p:sp>
        <p:nvSpPr>
          <p:cNvPr id="147" name="Google Shape;147;p24"/>
          <p:cNvSpPr txBox="1">
            <a:spLocks noGrp="1"/>
          </p:cNvSpPr>
          <p:nvPr>
            <p:ph type="ctrTitle"/>
          </p:nvPr>
        </p:nvSpPr>
        <p:spPr>
          <a:xfrm>
            <a:off x="3423900" y="387475"/>
            <a:ext cx="3439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300"/>
              <a:t>Introduction &amp; Requirement Analysis</a:t>
            </a:r>
            <a:endParaRPr sz="1300"/>
          </a:p>
        </p:txBody>
      </p:sp>
      <p:sp>
        <p:nvSpPr>
          <p:cNvPr id="148" name="Google Shape;148;p24"/>
          <p:cNvSpPr txBox="1">
            <a:spLocks noGrp="1"/>
          </p:cNvSpPr>
          <p:nvPr>
            <p:ph type="subTitle" idx="1"/>
          </p:nvPr>
        </p:nvSpPr>
        <p:spPr>
          <a:xfrm>
            <a:off x="3423900" y="802525"/>
            <a:ext cx="2251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Avenir"/>
                <a:ea typeface="Avenir"/>
                <a:cs typeface="Avenir"/>
                <a:sym typeface="Avenir"/>
              </a:rPr>
              <a:t>Understanding RTSP and RTP</a:t>
            </a: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Requirements on the client side</a:t>
            </a: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Requirements on the server side</a:t>
            </a:r>
            <a:endParaRPr>
              <a:latin typeface="Avenir"/>
              <a:ea typeface="Avenir"/>
              <a:cs typeface="Avenir"/>
              <a:sym typeface="Avenir"/>
            </a:endParaRPr>
          </a:p>
        </p:txBody>
      </p:sp>
      <p:sp>
        <p:nvSpPr>
          <p:cNvPr id="149" name="Google Shape;149;p24"/>
          <p:cNvSpPr txBox="1">
            <a:spLocks noGrp="1"/>
          </p:cNvSpPr>
          <p:nvPr>
            <p:ph type="title" idx="2"/>
          </p:nvPr>
        </p:nvSpPr>
        <p:spPr>
          <a:xfrm>
            <a:off x="20230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01</a:t>
            </a:r>
            <a:endParaRPr>
              <a:solidFill>
                <a:schemeClr val="lt1"/>
              </a:solidFill>
            </a:endParaRPr>
          </a:p>
        </p:txBody>
      </p:sp>
      <p:sp>
        <p:nvSpPr>
          <p:cNvPr id="150" name="Google Shape;150;p24"/>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300"/>
              <a:t>Function Description</a:t>
            </a:r>
            <a:endParaRPr sz="1300"/>
          </a:p>
        </p:txBody>
      </p:sp>
      <p:sp>
        <p:nvSpPr>
          <p:cNvPr id="151" name="Google Shape;151;p24"/>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Avenir"/>
                <a:ea typeface="Avenir"/>
                <a:cs typeface="Avenir"/>
                <a:sym typeface="Avenir"/>
              </a:rPr>
              <a:t>Client</a:t>
            </a: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ServerWorker</a:t>
            </a: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RtpPacket</a:t>
            </a:r>
            <a:endParaRPr>
              <a:latin typeface="Avenir"/>
              <a:ea typeface="Avenir"/>
              <a:cs typeface="Avenir"/>
              <a:sym typeface="Avenir"/>
            </a:endParaRPr>
          </a:p>
        </p:txBody>
      </p:sp>
      <p:sp>
        <p:nvSpPr>
          <p:cNvPr id="152" name="Google Shape;152;p24"/>
          <p:cNvSpPr txBox="1">
            <a:spLocks noGrp="1"/>
          </p:cNvSpPr>
          <p:nvPr>
            <p:ph type="title" idx="5"/>
          </p:nvPr>
        </p:nvSpPr>
        <p:spPr>
          <a:xfrm>
            <a:off x="20230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02</a:t>
            </a:r>
            <a:endParaRPr>
              <a:solidFill>
                <a:schemeClr val="lt1"/>
              </a:solidFill>
            </a:endParaRPr>
          </a:p>
        </p:txBody>
      </p:sp>
      <p:sp>
        <p:nvSpPr>
          <p:cNvPr id="153" name="Google Shape;153;p24"/>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300"/>
              <a:t>Bonus Exercises</a:t>
            </a:r>
            <a:endParaRPr sz="1300"/>
          </a:p>
        </p:txBody>
      </p:sp>
      <p:sp>
        <p:nvSpPr>
          <p:cNvPr id="154" name="Google Shape;154;p24"/>
          <p:cNvSpPr txBox="1">
            <a:spLocks noGrp="1"/>
          </p:cNvSpPr>
          <p:nvPr>
            <p:ph type="subTitle" idx="14"/>
          </p:nvPr>
        </p:nvSpPr>
        <p:spPr>
          <a:xfrm>
            <a:off x="3428000" y="3311525"/>
            <a:ext cx="33384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Avenir"/>
                <a:ea typeface="Avenir"/>
                <a:cs typeface="Avenir"/>
                <a:sym typeface="Avenir"/>
              </a:rPr>
              <a:t>Performance Evaluation: RTP Packet loss and data rate</a:t>
            </a: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Three Button Client</a:t>
            </a: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The DESCRIBE Request</a:t>
            </a:r>
            <a:endParaRPr>
              <a:latin typeface="Avenir"/>
              <a:ea typeface="Avenir"/>
              <a:cs typeface="Avenir"/>
              <a:sym typeface="Avenir"/>
            </a:endParaRPr>
          </a:p>
        </p:txBody>
      </p:sp>
      <p:sp>
        <p:nvSpPr>
          <p:cNvPr id="155" name="Google Shape;155;p24"/>
          <p:cNvSpPr txBox="1">
            <a:spLocks noGrp="1"/>
          </p:cNvSpPr>
          <p:nvPr>
            <p:ph type="title" idx="15"/>
          </p:nvPr>
        </p:nvSpPr>
        <p:spPr>
          <a:xfrm>
            <a:off x="20230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04</a:t>
            </a:r>
            <a:endParaRPr>
              <a:solidFill>
                <a:schemeClr val="lt1"/>
              </a:solidFill>
            </a:endParaRPr>
          </a:p>
        </p:txBody>
      </p:sp>
      <p:sp>
        <p:nvSpPr>
          <p:cNvPr id="156" name="Google Shape;156;p24"/>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300"/>
              <a:t>Results</a:t>
            </a:r>
            <a:endParaRPr sz="1300"/>
          </a:p>
        </p:txBody>
      </p:sp>
      <p:sp>
        <p:nvSpPr>
          <p:cNvPr id="157" name="Google Shape;157;p24"/>
          <p:cNvSpPr txBox="1">
            <a:spLocks noGrp="1"/>
          </p:cNvSpPr>
          <p:nvPr>
            <p:ph type="subTitle" idx="17"/>
          </p:nvPr>
        </p:nvSpPr>
        <p:spPr>
          <a:xfrm>
            <a:off x="3428000" y="4147875"/>
            <a:ext cx="20457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Avenir"/>
                <a:ea typeface="Avenir"/>
                <a:cs typeface="Avenir"/>
                <a:sym typeface="Avenir"/>
              </a:rPr>
              <a:t>Testing Environment and Results</a:t>
            </a:r>
            <a:endParaRPr>
              <a:latin typeface="Avenir"/>
              <a:ea typeface="Avenir"/>
              <a:cs typeface="Avenir"/>
              <a:sym typeface="Avenir"/>
            </a:endParaRPr>
          </a:p>
          <a:p>
            <a:pPr marL="0" lvl="0" indent="0" algn="l" rtl="0">
              <a:spcBef>
                <a:spcPts val="0"/>
              </a:spcBef>
              <a:spcAft>
                <a:spcPts val="0"/>
              </a:spcAft>
              <a:buNone/>
            </a:pPr>
            <a:r>
              <a:rPr lang="es">
                <a:latin typeface="Avenir"/>
                <a:ea typeface="Avenir"/>
                <a:cs typeface="Avenir"/>
                <a:sym typeface="Avenir"/>
              </a:rPr>
              <a:t>Loss rate and Data Rate</a:t>
            </a:r>
            <a:endParaRPr>
              <a:latin typeface="Avenir"/>
              <a:ea typeface="Avenir"/>
              <a:cs typeface="Avenir"/>
              <a:sym typeface="Avenir"/>
            </a:endParaRPr>
          </a:p>
        </p:txBody>
      </p:sp>
      <p:sp>
        <p:nvSpPr>
          <p:cNvPr id="158" name="Google Shape;158;p24"/>
          <p:cNvSpPr txBox="1">
            <a:spLocks noGrp="1"/>
          </p:cNvSpPr>
          <p:nvPr>
            <p:ph type="title" idx="18"/>
          </p:nvPr>
        </p:nvSpPr>
        <p:spPr>
          <a:xfrm>
            <a:off x="2023007" y="39928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05</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362095" y="2123400"/>
            <a:ext cx="4666800" cy="8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000000"/>
                </a:solidFill>
              </a:rPr>
              <a:t>Introduction &amp; Requirement Analysis</a:t>
            </a:r>
            <a:endParaRPr>
              <a:solidFill>
                <a:srgbClr val="000000"/>
              </a:solidFill>
            </a:endParaRPr>
          </a:p>
        </p:txBody>
      </p:sp>
      <p:sp>
        <p:nvSpPr>
          <p:cNvPr id="164" name="Google Shape;164;p25"/>
          <p:cNvSpPr/>
          <p:nvPr/>
        </p:nvSpPr>
        <p:spPr>
          <a:xfrm>
            <a:off x="0" y="1577400"/>
            <a:ext cx="362100" cy="19887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 name="Google Shape;165;p25"/>
          <p:cNvPicPr preferRelativeResize="0"/>
          <p:nvPr/>
        </p:nvPicPr>
        <p:blipFill rotWithShape="1">
          <a:blip r:embed="rId3">
            <a:alphaModFix/>
          </a:blip>
          <a:srcRect l="50181" t="14939" r="3745" b="4265"/>
          <a:stretch/>
        </p:blipFill>
        <p:spPr>
          <a:xfrm>
            <a:off x="4743000" y="0"/>
            <a:ext cx="4400998" cy="51434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p:nvPr/>
        </p:nvSpPr>
        <p:spPr>
          <a:xfrm>
            <a:off x="5885400" y="810700"/>
            <a:ext cx="1329600" cy="4370100"/>
          </a:xfrm>
          <a:prstGeom prst="rect">
            <a:avLst/>
          </a:prstGeom>
          <a:solidFill>
            <a:srgbClr val="000000">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4281050" y="975325"/>
            <a:ext cx="2271300" cy="11652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0" y="0"/>
            <a:ext cx="1329600" cy="4370100"/>
          </a:xfrm>
          <a:prstGeom prst="rect">
            <a:avLst/>
          </a:prstGeom>
          <a:solidFill>
            <a:srgbClr val="000000">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720000" y="975325"/>
            <a:ext cx="2271300" cy="11652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txBox="1">
            <a:spLocks noGrp="1"/>
          </p:cNvSpPr>
          <p:nvPr>
            <p:ph type="ctrTitle"/>
          </p:nvPr>
        </p:nvSpPr>
        <p:spPr>
          <a:xfrm rot="5400000">
            <a:off x="6705900" y="1619226"/>
            <a:ext cx="28590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UNDERSTANDING RSTP AND RTP</a:t>
            </a:r>
            <a:endParaRPr/>
          </a:p>
        </p:txBody>
      </p:sp>
      <p:sp>
        <p:nvSpPr>
          <p:cNvPr id="175" name="Google Shape;175;p26"/>
          <p:cNvSpPr txBox="1">
            <a:spLocks noGrp="1"/>
          </p:cNvSpPr>
          <p:nvPr>
            <p:ph type="subTitle" idx="1"/>
          </p:nvPr>
        </p:nvSpPr>
        <p:spPr>
          <a:xfrm>
            <a:off x="1329600" y="2147200"/>
            <a:ext cx="1626600" cy="14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a:latin typeface="Avenir"/>
                <a:ea typeface="Avenir"/>
                <a:cs typeface="Avenir"/>
                <a:sym typeface="Avenir"/>
              </a:rPr>
              <a:t>→ Used for delivery of data</a:t>
            </a:r>
            <a:endParaRPr sz="1200" b="1">
              <a:latin typeface="Avenir"/>
              <a:ea typeface="Avenir"/>
              <a:cs typeface="Avenir"/>
              <a:sym typeface="Avenir"/>
            </a:endParaRPr>
          </a:p>
          <a:p>
            <a:pPr marL="0" lvl="0" indent="0" algn="l" rtl="0">
              <a:spcBef>
                <a:spcPts val="0"/>
              </a:spcBef>
              <a:spcAft>
                <a:spcPts val="0"/>
              </a:spcAft>
              <a:buNone/>
            </a:pPr>
            <a:r>
              <a:rPr lang="es" sz="1200" b="1">
                <a:latin typeface="Avenir"/>
                <a:ea typeface="Avenir"/>
                <a:cs typeface="Avenir"/>
                <a:sym typeface="Avenir"/>
              </a:rPr>
              <a:t>→ Uses RTCP as control protocol</a:t>
            </a:r>
            <a:endParaRPr sz="1200" b="1">
              <a:latin typeface="Avenir"/>
              <a:ea typeface="Avenir"/>
              <a:cs typeface="Avenir"/>
              <a:sym typeface="Avenir"/>
            </a:endParaRPr>
          </a:p>
          <a:p>
            <a:pPr marL="0" lvl="0" indent="0" algn="l" rtl="0">
              <a:spcBef>
                <a:spcPts val="0"/>
              </a:spcBef>
              <a:spcAft>
                <a:spcPts val="0"/>
              </a:spcAft>
              <a:buNone/>
            </a:pPr>
            <a:r>
              <a:rPr lang="es" sz="1200" b="1">
                <a:latin typeface="Avenir"/>
                <a:ea typeface="Avenir"/>
                <a:cs typeface="Avenir"/>
                <a:sym typeface="Avenir"/>
              </a:rPr>
              <a:t>→ Uses UDP</a:t>
            </a:r>
            <a:endParaRPr sz="1200" b="1">
              <a:latin typeface="Avenir"/>
              <a:ea typeface="Avenir"/>
              <a:cs typeface="Avenir"/>
              <a:sym typeface="Avenir"/>
            </a:endParaRPr>
          </a:p>
          <a:p>
            <a:pPr marL="0" lvl="0" indent="0" algn="l" rtl="0">
              <a:spcBef>
                <a:spcPts val="0"/>
              </a:spcBef>
              <a:spcAft>
                <a:spcPts val="0"/>
              </a:spcAft>
              <a:buNone/>
            </a:pPr>
            <a:r>
              <a:rPr lang="es" sz="1200" b="1">
                <a:latin typeface="Avenir"/>
                <a:ea typeface="Avenir"/>
                <a:cs typeface="Avenir"/>
                <a:sym typeface="Avenir"/>
              </a:rPr>
              <a:t>→ Port in unprivileged range</a:t>
            </a:r>
            <a:endParaRPr sz="1200" b="1">
              <a:latin typeface="Avenir"/>
              <a:ea typeface="Avenir"/>
              <a:cs typeface="Avenir"/>
              <a:sym typeface="Avenir"/>
            </a:endParaRPr>
          </a:p>
        </p:txBody>
      </p:sp>
      <p:sp>
        <p:nvSpPr>
          <p:cNvPr id="176" name="Google Shape;176;p26"/>
          <p:cNvSpPr txBox="1">
            <a:spLocks noGrp="1"/>
          </p:cNvSpPr>
          <p:nvPr>
            <p:ph type="ctrTitle" idx="4"/>
          </p:nvPr>
        </p:nvSpPr>
        <p:spPr>
          <a:xfrm>
            <a:off x="4107050" y="1088125"/>
            <a:ext cx="2619300" cy="93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chemeClr val="lt1"/>
                </a:solidFill>
              </a:rPr>
              <a:t>RTSP</a:t>
            </a:r>
            <a:endParaRPr>
              <a:solidFill>
                <a:schemeClr val="lt1"/>
              </a:solidFill>
            </a:endParaRPr>
          </a:p>
          <a:p>
            <a:pPr marL="0" lvl="0" indent="0" algn="ctr" rtl="0">
              <a:spcBef>
                <a:spcPts val="0"/>
              </a:spcBef>
              <a:spcAft>
                <a:spcPts val="0"/>
              </a:spcAft>
              <a:buNone/>
            </a:pPr>
            <a:r>
              <a:rPr lang="es">
                <a:solidFill>
                  <a:schemeClr val="lt1"/>
                </a:solidFill>
              </a:rPr>
              <a:t>(Real Time </a:t>
            </a:r>
            <a:endParaRPr>
              <a:solidFill>
                <a:schemeClr val="lt1"/>
              </a:solidFill>
            </a:endParaRPr>
          </a:p>
          <a:p>
            <a:pPr marL="0" lvl="0" indent="0" algn="ctr" rtl="0">
              <a:spcBef>
                <a:spcPts val="0"/>
              </a:spcBef>
              <a:spcAft>
                <a:spcPts val="0"/>
              </a:spcAft>
              <a:buNone/>
            </a:pPr>
            <a:r>
              <a:rPr lang="es">
                <a:solidFill>
                  <a:schemeClr val="lt1"/>
                </a:solidFill>
              </a:rPr>
              <a:t>Streaming Protocol)</a:t>
            </a:r>
            <a:endParaRPr>
              <a:solidFill>
                <a:schemeClr val="lt1"/>
              </a:solidFill>
            </a:endParaRPr>
          </a:p>
        </p:txBody>
      </p:sp>
      <p:sp>
        <p:nvSpPr>
          <p:cNvPr id="177" name="Google Shape;177;p26"/>
          <p:cNvSpPr txBox="1">
            <a:spLocks noGrp="1"/>
          </p:cNvSpPr>
          <p:nvPr>
            <p:ph type="ctrTitle" idx="2"/>
          </p:nvPr>
        </p:nvSpPr>
        <p:spPr>
          <a:xfrm>
            <a:off x="546000" y="1088125"/>
            <a:ext cx="2619300" cy="93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solidFill>
                <a:schemeClr val="lt1"/>
              </a:solidFill>
            </a:endParaRPr>
          </a:p>
          <a:p>
            <a:pPr marL="0" lvl="0" indent="0" algn="ctr" rtl="0">
              <a:spcBef>
                <a:spcPts val="0"/>
              </a:spcBef>
              <a:spcAft>
                <a:spcPts val="0"/>
              </a:spcAft>
              <a:buNone/>
            </a:pPr>
            <a:endParaRPr>
              <a:solidFill>
                <a:schemeClr val="lt1"/>
              </a:solidFill>
            </a:endParaRPr>
          </a:p>
          <a:p>
            <a:pPr marL="0" lvl="0" indent="0" algn="ctr" rtl="0">
              <a:spcBef>
                <a:spcPts val="0"/>
              </a:spcBef>
              <a:spcAft>
                <a:spcPts val="0"/>
              </a:spcAft>
              <a:buNone/>
            </a:pPr>
            <a:r>
              <a:rPr lang="es">
                <a:solidFill>
                  <a:schemeClr val="lt1"/>
                </a:solidFill>
              </a:rPr>
              <a:t>RTP</a:t>
            </a:r>
            <a:endParaRPr>
              <a:solidFill>
                <a:schemeClr val="lt1"/>
              </a:solidFill>
            </a:endParaRPr>
          </a:p>
          <a:p>
            <a:pPr marL="0" lvl="0" indent="0" algn="ctr" rtl="0">
              <a:spcBef>
                <a:spcPts val="0"/>
              </a:spcBef>
              <a:spcAft>
                <a:spcPts val="0"/>
              </a:spcAft>
              <a:buNone/>
            </a:pPr>
            <a:r>
              <a:rPr lang="es">
                <a:solidFill>
                  <a:schemeClr val="lt1"/>
                </a:solidFill>
              </a:rPr>
              <a:t>(Real Time Transfer Protocol)</a:t>
            </a:r>
            <a:endParaRPr>
              <a:solidFill>
                <a:schemeClr val="lt1"/>
              </a:solidFill>
            </a:endParaRPr>
          </a:p>
        </p:txBody>
      </p:sp>
      <p:sp>
        <p:nvSpPr>
          <p:cNvPr id="178" name="Google Shape;178;p26"/>
          <p:cNvSpPr txBox="1">
            <a:spLocks noGrp="1"/>
          </p:cNvSpPr>
          <p:nvPr>
            <p:ph type="subTitle" idx="1"/>
          </p:nvPr>
        </p:nvSpPr>
        <p:spPr>
          <a:xfrm>
            <a:off x="4281050" y="2147200"/>
            <a:ext cx="1626600" cy="161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a:latin typeface="Avenir"/>
                <a:ea typeface="Avenir"/>
                <a:cs typeface="Avenir"/>
                <a:sym typeface="Avenir"/>
              </a:rPr>
              <a:t>→ Control Protocol</a:t>
            </a:r>
            <a:endParaRPr sz="1200" b="1">
              <a:latin typeface="Avenir"/>
              <a:ea typeface="Avenir"/>
              <a:cs typeface="Avenir"/>
              <a:sym typeface="Avenir"/>
            </a:endParaRPr>
          </a:p>
          <a:p>
            <a:pPr marL="0" lvl="0" indent="0" algn="l" rtl="0">
              <a:spcBef>
                <a:spcPts val="0"/>
              </a:spcBef>
              <a:spcAft>
                <a:spcPts val="0"/>
              </a:spcAft>
              <a:buNone/>
            </a:pPr>
            <a:r>
              <a:rPr lang="es" sz="1200" b="1">
                <a:latin typeface="Avenir"/>
                <a:ea typeface="Avenir"/>
                <a:cs typeface="Avenir"/>
                <a:sym typeface="Avenir"/>
              </a:rPr>
              <a:t>→ Directs delivery of stream and does not deliver data</a:t>
            </a:r>
            <a:endParaRPr sz="1200" b="1">
              <a:latin typeface="Avenir"/>
              <a:ea typeface="Avenir"/>
              <a:cs typeface="Avenir"/>
              <a:sym typeface="Avenir"/>
            </a:endParaRPr>
          </a:p>
          <a:p>
            <a:pPr marL="0" lvl="0" indent="0" algn="l" rtl="0">
              <a:spcBef>
                <a:spcPts val="0"/>
              </a:spcBef>
              <a:spcAft>
                <a:spcPts val="0"/>
              </a:spcAft>
              <a:buNone/>
            </a:pPr>
            <a:r>
              <a:rPr lang="es" sz="1200" b="1">
                <a:latin typeface="Avenir"/>
                <a:ea typeface="Avenir"/>
                <a:cs typeface="Avenir"/>
                <a:sym typeface="Avenir"/>
              </a:rPr>
              <a:t>→ Uses RTP for stream and TCP for control</a:t>
            </a:r>
            <a:endParaRPr sz="1200" b="1">
              <a:latin typeface="Avenir"/>
              <a:ea typeface="Avenir"/>
              <a:cs typeface="Avenir"/>
              <a:sym typeface="Avenir"/>
            </a:endParaRPr>
          </a:p>
          <a:p>
            <a:pPr marL="0" lvl="0" indent="0" algn="l" rtl="0">
              <a:spcBef>
                <a:spcPts val="0"/>
              </a:spcBef>
              <a:spcAft>
                <a:spcPts val="0"/>
              </a:spcAft>
              <a:buNone/>
            </a:pPr>
            <a:r>
              <a:rPr lang="es" sz="1200" b="1">
                <a:latin typeface="Avenir"/>
                <a:ea typeface="Avenir"/>
                <a:cs typeface="Avenir"/>
                <a:sym typeface="Avenir"/>
              </a:rPr>
              <a:t>→ Default Port: 554</a:t>
            </a:r>
            <a:endParaRPr sz="1200" b="1">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7"/>
          <p:cNvSpPr/>
          <p:nvPr/>
        </p:nvSpPr>
        <p:spPr>
          <a:xfrm rot="5400000">
            <a:off x="-1472100" y="2013900"/>
            <a:ext cx="4059900" cy="11157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rot="-5400000" flipH="1">
            <a:off x="808075" y="888450"/>
            <a:ext cx="4062000" cy="33666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txBox="1">
            <a:spLocks noGrp="1"/>
          </p:cNvSpPr>
          <p:nvPr>
            <p:ph type="ctrTitle"/>
          </p:nvPr>
        </p:nvSpPr>
        <p:spPr>
          <a:xfrm rot="-5400000">
            <a:off x="-1138650" y="1979675"/>
            <a:ext cx="3393000" cy="978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lt1"/>
                </a:solidFill>
              </a:rPr>
              <a:t>Requirements on the client side</a:t>
            </a:r>
            <a:endParaRPr>
              <a:solidFill>
                <a:schemeClr val="lt1"/>
              </a:solidFill>
            </a:endParaRPr>
          </a:p>
        </p:txBody>
      </p:sp>
      <p:sp>
        <p:nvSpPr>
          <p:cNvPr id="186" name="Google Shape;186;p27"/>
          <p:cNvSpPr txBox="1">
            <a:spLocks noGrp="1"/>
          </p:cNvSpPr>
          <p:nvPr>
            <p:ph type="subTitle" idx="4294967295"/>
          </p:nvPr>
        </p:nvSpPr>
        <p:spPr>
          <a:xfrm>
            <a:off x="1171375" y="899675"/>
            <a:ext cx="3335400" cy="3138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Font typeface="Avenir"/>
              <a:buChar char="➔"/>
            </a:pPr>
            <a:r>
              <a:rPr lang="es">
                <a:solidFill>
                  <a:schemeClr val="lt1"/>
                </a:solidFill>
                <a:latin typeface="Avenir"/>
                <a:ea typeface="Avenir"/>
                <a:cs typeface="Avenir"/>
                <a:sym typeface="Avenir"/>
              </a:rPr>
              <a:t>How the client handles the RTSP protocol?</a:t>
            </a:r>
            <a:endParaRPr>
              <a:solidFill>
                <a:schemeClr val="lt1"/>
              </a:solidFill>
              <a:latin typeface="Avenir"/>
              <a:ea typeface="Avenir"/>
              <a:cs typeface="Avenir"/>
              <a:sym typeface="Avenir"/>
            </a:endParaRPr>
          </a:p>
          <a:p>
            <a:pPr marL="457200" lvl="0" indent="-304800" algn="l" rtl="0">
              <a:spcBef>
                <a:spcPts val="0"/>
              </a:spcBef>
              <a:spcAft>
                <a:spcPts val="0"/>
              </a:spcAft>
              <a:buClr>
                <a:schemeClr val="lt1"/>
              </a:buClr>
              <a:buSzPts val="1200"/>
              <a:buFont typeface="Avenir"/>
              <a:buChar char="➔"/>
            </a:pPr>
            <a:r>
              <a:rPr lang="es">
                <a:solidFill>
                  <a:schemeClr val="lt1"/>
                </a:solidFill>
                <a:latin typeface="Avenir"/>
                <a:ea typeface="Avenir"/>
                <a:cs typeface="Avenir"/>
                <a:sym typeface="Avenir"/>
              </a:rPr>
              <a:t>Decide actions when Setup, Play, Pause and Teardown buttons are pressed.</a:t>
            </a:r>
            <a:endParaRPr>
              <a:solidFill>
                <a:schemeClr val="lt1"/>
              </a:solidFill>
              <a:latin typeface="Avenir"/>
              <a:ea typeface="Avenir"/>
              <a:cs typeface="Avenir"/>
              <a:sym typeface="Avenir"/>
            </a:endParaRPr>
          </a:p>
          <a:p>
            <a:pPr marL="457200" lvl="0" indent="-304800" algn="l" rtl="0">
              <a:spcBef>
                <a:spcPts val="0"/>
              </a:spcBef>
              <a:spcAft>
                <a:spcPts val="0"/>
              </a:spcAft>
              <a:buClr>
                <a:schemeClr val="lt1"/>
              </a:buClr>
              <a:buSzPts val="1200"/>
              <a:buFont typeface="Avenir"/>
              <a:buChar char="➔"/>
            </a:pPr>
            <a:r>
              <a:rPr lang="es">
                <a:solidFill>
                  <a:schemeClr val="lt1"/>
                </a:solidFill>
                <a:latin typeface="Avenir"/>
                <a:ea typeface="Avenir"/>
                <a:cs typeface="Avenir"/>
                <a:sym typeface="Avenir"/>
              </a:rPr>
              <a:t>Functions handling these actions are completed (setupMovie, playMovie, pauseMovie, exitClient).</a:t>
            </a:r>
            <a:endParaRPr>
              <a:solidFill>
                <a:schemeClr val="lt1"/>
              </a:solidFill>
              <a:latin typeface="Avenir"/>
              <a:ea typeface="Avenir"/>
              <a:cs typeface="Avenir"/>
              <a:sym typeface="Avenir"/>
            </a:endParaRPr>
          </a:p>
          <a:p>
            <a:pPr marL="457200" lvl="0" indent="-304800" algn="l" rtl="0">
              <a:spcBef>
                <a:spcPts val="0"/>
              </a:spcBef>
              <a:spcAft>
                <a:spcPts val="0"/>
              </a:spcAft>
              <a:buClr>
                <a:schemeClr val="lt1"/>
              </a:buClr>
              <a:buSzPts val="1200"/>
              <a:buFont typeface="Avenir"/>
              <a:buChar char="➔"/>
            </a:pPr>
            <a:r>
              <a:rPr lang="es">
                <a:solidFill>
                  <a:schemeClr val="lt1"/>
                </a:solidFill>
                <a:latin typeface="Avenir"/>
                <a:ea typeface="Avenir"/>
                <a:cs typeface="Avenir"/>
                <a:sym typeface="Avenir"/>
              </a:rPr>
              <a:t>Need to implement </a:t>
            </a:r>
            <a:r>
              <a:rPr lang="es">
                <a:solidFill>
                  <a:srgbClr val="FFFF00"/>
                </a:solidFill>
                <a:latin typeface="Avenir"/>
                <a:ea typeface="Avenir"/>
                <a:cs typeface="Avenir"/>
                <a:sym typeface="Avenir"/>
              </a:rPr>
              <a:t>sendRtspRequest</a:t>
            </a:r>
            <a:r>
              <a:rPr lang="es">
                <a:solidFill>
                  <a:schemeClr val="lt1"/>
                </a:solidFill>
                <a:latin typeface="Avenir"/>
                <a:ea typeface="Avenir"/>
                <a:cs typeface="Avenir"/>
                <a:sym typeface="Avenir"/>
              </a:rPr>
              <a:t> which is called by each of the functions mentioned above.</a:t>
            </a:r>
            <a:endParaRPr>
              <a:solidFill>
                <a:schemeClr val="lt1"/>
              </a:solidFill>
              <a:latin typeface="Avenir"/>
              <a:ea typeface="Avenir"/>
              <a:cs typeface="Avenir"/>
              <a:sym typeface="Avenir"/>
            </a:endParaRPr>
          </a:p>
          <a:p>
            <a:pPr marL="457200" lvl="0" indent="-304800" algn="l" rtl="0">
              <a:spcBef>
                <a:spcPts val="0"/>
              </a:spcBef>
              <a:spcAft>
                <a:spcPts val="0"/>
              </a:spcAft>
              <a:buClr>
                <a:schemeClr val="lt1"/>
              </a:buClr>
              <a:buSzPts val="1200"/>
              <a:buFont typeface="Avenir"/>
              <a:buChar char="➔"/>
            </a:pPr>
            <a:r>
              <a:rPr lang="es">
                <a:solidFill>
                  <a:schemeClr val="lt1"/>
                </a:solidFill>
                <a:latin typeface="Avenir"/>
                <a:ea typeface="Avenir"/>
                <a:cs typeface="Avenir"/>
                <a:sym typeface="Avenir"/>
              </a:rPr>
              <a:t>Need to implement </a:t>
            </a:r>
            <a:r>
              <a:rPr lang="es">
                <a:solidFill>
                  <a:srgbClr val="FFFF00"/>
                </a:solidFill>
                <a:latin typeface="Avenir"/>
                <a:ea typeface="Avenir"/>
                <a:cs typeface="Avenir"/>
                <a:sym typeface="Avenir"/>
              </a:rPr>
              <a:t>parseRtspReply</a:t>
            </a:r>
            <a:endParaRPr>
              <a:solidFill>
                <a:srgbClr val="FFFF00"/>
              </a:solidFill>
              <a:latin typeface="Avenir"/>
              <a:ea typeface="Avenir"/>
              <a:cs typeface="Avenir"/>
              <a:sym typeface="Avenir"/>
            </a:endParaRPr>
          </a:p>
          <a:p>
            <a:pPr marL="457200" lvl="0" indent="-304800" algn="l" rtl="0">
              <a:spcBef>
                <a:spcPts val="0"/>
              </a:spcBef>
              <a:spcAft>
                <a:spcPts val="0"/>
              </a:spcAft>
              <a:buClr>
                <a:schemeClr val="lt1"/>
              </a:buClr>
              <a:buSzPts val="1200"/>
              <a:buFont typeface="Avenir"/>
              <a:buChar char="➔"/>
            </a:pPr>
            <a:r>
              <a:rPr lang="es">
                <a:solidFill>
                  <a:schemeClr val="lt1"/>
                </a:solidFill>
                <a:latin typeface="Avenir"/>
                <a:ea typeface="Avenir"/>
                <a:cs typeface="Avenir"/>
                <a:sym typeface="Avenir"/>
              </a:rPr>
              <a:t>Need to write code for opening a RTP port in </a:t>
            </a:r>
            <a:r>
              <a:rPr lang="es">
                <a:solidFill>
                  <a:srgbClr val="FFFF00"/>
                </a:solidFill>
                <a:latin typeface="Avenir"/>
                <a:ea typeface="Avenir"/>
                <a:cs typeface="Avenir"/>
                <a:sym typeface="Avenir"/>
              </a:rPr>
              <a:t>openRtpPort</a:t>
            </a:r>
            <a:r>
              <a:rPr lang="es">
                <a:solidFill>
                  <a:schemeClr val="lt1"/>
                </a:solidFill>
                <a:latin typeface="Avenir"/>
                <a:ea typeface="Avenir"/>
                <a:cs typeface="Avenir"/>
                <a:sym typeface="Avenir"/>
              </a:rPr>
              <a:t> function.</a:t>
            </a:r>
            <a:endParaRPr>
              <a:solidFill>
                <a:schemeClr val="lt1"/>
              </a:solidFill>
              <a:latin typeface="Avenir"/>
              <a:ea typeface="Avenir"/>
              <a:cs typeface="Avenir"/>
              <a:sym typeface="Avenir"/>
            </a:endParaRPr>
          </a:p>
          <a:p>
            <a:pPr marL="457200" lvl="0" indent="0" algn="l" rtl="0">
              <a:spcBef>
                <a:spcPts val="0"/>
              </a:spcBef>
              <a:spcAft>
                <a:spcPts val="0"/>
              </a:spcAft>
              <a:buNone/>
            </a:pPr>
            <a:endParaRPr>
              <a:solidFill>
                <a:schemeClr val="lt1"/>
              </a:solidFill>
              <a:latin typeface="Avenir"/>
              <a:ea typeface="Avenir"/>
              <a:cs typeface="Avenir"/>
              <a:sym typeface="Avenir"/>
            </a:endParaRPr>
          </a:p>
          <a:p>
            <a:pPr marL="0" lvl="0" indent="0" algn="l" rtl="0">
              <a:spcBef>
                <a:spcPts val="0"/>
              </a:spcBef>
              <a:spcAft>
                <a:spcPts val="0"/>
              </a:spcAft>
              <a:buNone/>
            </a:pPr>
            <a:endParaRPr>
              <a:solidFill>
                <a:schemeClr val="lt1"/>
              </a:solidFill>
              <a:latin typeface="Avenir"/>
              <a:ea typeface="Avenir"/>
              <a:cs typeface="Avenir"/>
              <a:sym typeface="Avenir"/>
            </a:endParaRPr>
          </a:p>
        </p:txBody>
      </p:sp>
      <p:sp>
        <p:nvSpPr>
          <p:cNvPr id="187" name="Google Shape;187;p27"/>
          <p:cNvSpPr/>
          <p:nvPr/>
        </p:nvSpPr>
        <p:spPr>
          <a:xfrm rot="-5400000" flipH="1">
            <a:off x="4267147" y="888450"/>
            <a:ext cx="4062000" cy="33666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txBox="1">
            <a:spLocks noGrp="1"/>
          </p:cNvSpPr>
          <p:nvPr>
            <p:ph type="subTitle" idx="4294967295"/>
          </p:nvPr>
        </p:nvSpPr>
        <p:spPr>
          <a:xfrm>
            <a:off x="4607638" y="899675"/>
            <a:ext cx="3335400" cy="3138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Font typeface="Avenir"/>
              <a:buChar char="➔"/>
            </a:pPr>
            <a:r>
              <a:rPr lang="es">
                <a:solidFill>
                  <a:schemeClr val="lt1"/>
                </a:solidFill>
                <a:latin typeface="Avenir"/>
                <a:ea typeface="Avenir"/>
                <a:cs typeface="Avenir"/>
                <a:sym typeface="Avenir"/>
              </a:rPr>
              <a:t>Implement Encode Function in </a:t>
            </a:r>
            <a:r>
              <a:rPr lang="es">
                <a:solidFill>
                  <a:srgbClr val="FFFF00"/>
                </a:solidFill>
                <a:latin typeface="Avenir"/>
                <a:ea typeface="Avenir"/>
                <a:cs typeface="Avenir"/>
                <a:sym typeface="Avenir"/>
              </a:rPr>
              <a:t>RtpPacket.py</a:t>
            </a:r>
            <a:r>
              <a:rPr lang="es">
                <a:solidFill>
                  <a:schemeClr val="lt1"/>
                </a:solidFill>
                <a:latin typeface="Avenir"/>
                <a:ea typeface="Avenir"/>
                <a:cs typeface="Avenir"/>
                <a:sym typeface="Avenir"/>
              </a:rPr>
              <a:t>.</a:t>
            </a:r>
            <a:endParaRPr>
              <a:solidFill>
                <a:schemeClr val="lt1"/>
              </a:solidFill>
              <a:latin typeface="Avenir"/>
              <a:ea typeface="Avenir"/>
              <a:cs typeface="Avenir"/>
              <a:sym typeface="Avenir"/>
            </a:endParaRPr>
          </a:p>
          <a:p>
            <a:pPr marL="457200" lvl="0" indent="-304800" algn="l" rtl="0">
              <a:spcBef>
                <a:spcPts val="0"/>
              </a:spcBef>
              <a:spcAft>
                <a:spcPts val="0"/>
              </a:spcAft>
              <a:buClr>
                <a:schemeClr val="lt1"/>
              </a:buClr>
              <a:buSzPts val="1200"/>
              <a:buFont typeface="Avenir"/>
              <a:buChar char="➔"/>
            </a:pPr>
            <a:r>
              <a:rPr lang="es">
                <a:solidFill>
                  <a:schemeClr val="lt1"/>
                </a:solidFill>
                <a:latin typeface="Avenir"/>
                <a:ea typeface="Avenir"/>
                <a:cs typeface="Avenir"/>
                <a:sym typeface="Avenir"/>
              </a:rPr>
              <a:t>This packetizes all the information of a RTP packet into its header and payload.</a:t>
            </a:r>
            <a:endParaRPr>
              <a:solidFill>
                <a:schemeClr val="lt1"/>
              </a:solidFill>
              <a:latin typeface="Avenir"/>
              <a:ea typeface="Avenir"/>
              <a:cs typeface="Avenir"/>
              <a:sym typeface="Avenir"/>
            </a:endParaRPr>
          </a:p>
          <a:p>
            <a:pPr marL="457200" lvl="0" indent="-304800" algn="l" rtl="0">
              <a:spcBef>
                <a:spcPts val="0"/>
              </a:spcBef>
              <a:spcAft>
                <a:spcPts val="0"/>
              </a:spcAft>
              <a:buClr>
                <a:schemeClr val="lt1"/>
              </a:buClr>
              <a:buSzPts val="1200"/>
              <a:buFont typeface="Avenir"/>
              <a:buChar char="➔"/>
            </a:pPr>
            <a:r>
              <a:rPr lang="es">
                <a:solidFill>
                  <a:schemeClr val="lt1"/>
                </a:solidFill>
                <a:latin typeface="Avenir"/>
                <a:ea typeface="Avenir"/>
                <a:cs typeface="Avenir"/>
                <a:sym typeface="Avenir"/>
              </a:rPr>
              <a:t>Need to put all bits in correct place in the header by manipulating all the bits and bytes.</a:t>
            </a:r>
            <a:endParaRPr>
              <a:solidFill>
                <a:schemeClr val="lt1"/>
              </a:solidFill>
              <a:latin typeface="Avenir"/>
              <a:ea typeface="Avenir"/>
              <a:cs typeface="Avenir"/>
              <a:sym typeface="Avenir"/>
            </a:endParaRPr>
          </a:p>
          <a:p>
            <a:pPr marL="457200" lvl="0" indent="0" algn="l" rtl="0">
              <a:spcBef>
                <a:spcPts val="0"/>
              </a:spcBef>
              <a:spcAft>
                <a:spcPts val="0"/>
              </a:spcAft>
              <a:buNone/>
            </a:pPr>
            <a:endParaRPr>
              <a:solidFill>
                <a:schemeClr val="lt1"/>
              </a:solidFill>
              <a:latin typeface="Avenir"/>
              <a:ea typeface="Avenir"/>
              <a:cs typeface="Avenir"/>
              <a:sym typeface="Avenir"/>
            </a:endParaRPr>
          </a:p>
          <a:p>
            <a:pPr marL="0" lvl="0" indent="0" algn="l" rtl="0">
              <a:spcBef>
                <a:spcPts val="0"/>
              </a:spcBef>
              <a:spcAft>
                <a:spcPts val="0"/>
              </a:spcAft>
              <a:buNone/>
            </a:pPr>
            <a:endParaRPr>
              <a:solidFill>
                <a:schemeClr val="lt1"/>
              </a:solidFill>
              <a:latin typeface="Avenir"/>
              <a:ea typeface="Avenir"/>
              <a:cs typeface="Avenir"/>
              <a:sym typeface="Avenir"/>
            </a:endParaRPr>
          </a:p>
        </p:txBody>
      </p:sp>
      <p:sp>
        <p:nvSpPr>
          <p:cNvPr id="189" name="Google Shape;189;p27"/>
          <p:cNvSpPr/>
          <p:nvPr/>
        </p:nvSpPr>
        <p:spPr>
          <a:xfrm rot="-5400000" flipH="1">
            <a:off x="6556226" y="2013900"/>
            <a:ext cx="4059900" cy="11157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txBox="1">
            <a:spLocks noGrp="1"/>
          </p:cNvSpPr>
          <p:nvPr>
            <p:ph type="ctrTitle"/>
          </p:nvPr>
        </p:nvSpPr>
        <p:spPr>
          <a:xfrm rot="5400000">
            <a:off x="7000375" y="1879925"/>
            <a:ext cx="3171600" cy="959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lt1"/>
                </a:solidFill>
              </a:rPr>
              <a:t>Requirements on the Server Side</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4"/>
        <p:cNvGrpSpPr/>
        <p:nvPr/>
      </p:nvGrpSpPr>
      <p:grpSpPr>
        <a:xfrm>
          <a:off x="0" y="0"/>
          <a:ext cx="0" cy="0"/>
          <a:chOff x="0" y="0"/>
          <a:chExt cx="0" cy="0"/>
        </a:xfrm>
      </p:grpSpPr>
      <p:pic>
        <p:nvPicPr>
          <p:cNvPr id="195" name="Google Shape;195;p28"/>
          <p:cNvPicPr preferRelativeResize="0"/>
          <p:nvPr/>
        </p:nvPicPr>
        <p:blipFill rotWithShape="1">
          <a:blip r:embed="rId3">
            <a:alphaModFix/>
          </a:blip>
          <a:srcRect l="34086" r="8885"/>
          <a:stretch/>
        </p:blipFill>
        <p:spPr>
          <a:xfrm>
            <a:off x="4743000" y="0"/>
            <a:ext cx="4400998" cy="5143497"/>
          </a:xfrm>
          <a:prstGeom prst="rect">
            <a:avLst/>
          </a:prstGeom>
          <a:noFill/>
          <a:ln>
            <a:noFill/>
          </a:ln>
        </p:spPr>
      </p:pic>
      <p:sp>
        <p:nvSpPr>
          <p:cNvPr id="196" name="Google Shape;196;p28"/>
          <p:cNvSpPr txBox="1">
            <a:spLocks noGrp="1"/>
          </p:cNvSpPr>
          <p:nvPr>
            <p:ph type="title"/>
          </p:nvPr>
        </p:nvSpPr>
        <p:spPr>
          <a:xfrm>
            <a:off x="362095" y="2123400"/>
            <a:ext cx="4666800" cy="8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000000"/>
                </a:solidFill>
              </a:rPr>
              <a:t>Function Description</a:t>
            </a:r>
            <a:endParaRPr>
              <a:solidFill>
                <a:srgbClr val="000000"/>
              </a:solidFill>
            </a:endParaRPr>
          </a:p>
        </p:txBody>
      </p:sp>
      <p:sp>
        <p:nvSpPr>
          <p:cNvPr id="197" name="Google Shape;197;p28"/>
          <p:cNvSpPr/>
          <p:nvPr/>
        </p:nvSpPr>
        <p:spPr>
          <a:xfrm>
            <a:off x="0" y="1577400"/>
            <a:ext cx="362100" cy="19887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9"/>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Client.py</a:t>
            </a:r>
            <a:endParaRPr/>
          </a:p>
        </p:txBody>
      </p:sp>
      <p:sp>
        <p:nvSpPr>
          <p:cNvPr id="203" name="Google Shape;203;p29"/>
          <p:cNvSpPr/>
          <p:nvPr/>
        </p:nvSpPr>
        <p:spPr>
          <a:xfrm>
            <a:off x="0" y="0"/>
            <a:ext cx="7215000" cy="51435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txBox="1">
            <a:spLocks noGrp="1"/>
          </p:cNvSpPr>
          <p:nvPr>
            <p:ph type="subTitle" idx="3"/>
          </p:nvPr>
        </p:nvSpPr>
        <p:spPr>
          <a:xfrm>
            <a:off x="1105050" y="1476625"/>
            <a:ext cx="5004900" cy="30651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Font typeface="Avenir"/>
              <a:buChar char="➔"/>
            </a:pPr>
            <a:r>
              <a:rPr lang="es" sz="2000">
                <a:solidFill>
                  <a:srgbClr val="FFFFFF"/>
                </a:solidFill>
                <a:latin typeface="Avenir"/>
                <a:ea typeface="Avenir"/>
                <a:cs typeface="Avenir"/>
                <a:sym typeface="Avenir"/>
              </a:rPr>
              <a:t>Intializes the following properties of the class.</a:t>
            </a:r>
            <a:endParaRPr sz="2000">
              <a:solidFill>
                <a:srgbClr val="FFFFFF"/>
              </a:solidFill>
              <a:latin typeface="Avenir"/>
              <a:ea typeface="Avenir"/>
              <a:cs typeface="Avenir"/>
              <a:sym typeface="Avenir"/>
            </a:endParaRPr>
          </a:p>
          <a:p>
            <a:pPr marL="914400" lvl="1" indent="-330200" algn="l" rtl="0">
              <a:spcBef>
                <a:spcPts val="0"/>
              </a:spcBef>
              <a:spcAft>
                <a:spcPts val="0"/>
              </a:spcAft>
              <a:buClr>
                <a:srgbClr val="FFFFFF"/>
              </a:buClr>
              <a:buSzPts val="1600"/>
              <a:buFont typeface="Avenir"/>
              <a:buChar char="◆"/>
            </a:pPr>
            <a:r>
              <a:rPr lang="es" sz="1600">
                <a:solidFill>
                  <a:srgbClr val="FFFFFF"/>
                </a:solidFill>
                <a:latin typeface="Avenir"/>
                <a:ea typeface="Avenir"/>
                <a:cs typeface="Avenir"/>
                <a:sym typeface="Avenir"/>
              </a:rPr>
              <a:t>master</a:t>
            </a:r>
            <a:endParaRPr sz="1600">
              <a:solidFill>
                <a:srgbClr val="FFFFFF"/>
              </a:solidFill>
              <a:latin typeface="Avenir"/>
              <a:ea typeface="Avenir"/>
              <a:cs typeface="Avenir"/>
              <a:sym typeface="Avenir"/>
            </a:endParaRPr>
          </a:p>
          <a:p>
            <a:pPr marL="914400" lvl="1" indent="-330200" algn="l" rtl="0">
              <a:spcBef>
                <a:spcPts val="0"/>
              </a:spcBef>
              <a:spcAft>
                <a:spcPts val="0"/>
              </a:spcAft>
              <a:buClr>
                <a:srgbClr val="FFFFFF"/>
              </a:buClr>
              <a:buSzPts val="1600"/>
              <a:buFont typeface="Avenir"/>
              <a:buChar char="◆"/>
            </a:pPr>
            <a:r>
              <a:rPr lang="es" sz="1600">
                <a:solidFill>
                  <a:srgbClr val="FFFFFF"/>
                </a:solidFill>
                <a:latin typeface="Avenir"/>
                <a:ea typeface="Avenir"/>
                <a:cs typeface="Avenir"/>
                <a:sym typeface="Avenir"/>
              </a:rPr>
              <a:t>serverAddr and serverPort</a:t>
            </a:r>
            <a:endParaRPr sz="1600">
              <a:solidFill>
                <a:srgbClr val="FFFFFF"/>
              </a:solidFill>
              <a:latin typeface="Avenir"/>
              <a:ea typeface="Avenir"/>
              <a:cs typeface="Avenir"/>
              <a:sym typeface="Avenir"/>
            </a:endParaRPr>
          </a:p>
          <a:p>
            <a:pPr marL="914400" lvl="1" indent="-330200" algn="l" rtl="0">
              <a:spcBef>
                <a:spcPts val="0"/>
              </a:spcBef>
              <a:spcAft>
                <a:spcPts val="0"/>
              </a:spcAft>
              <a:buClr>
                <a:srgbClr val="FFFFFF"/>
              </a:buClr>
              <a:buSzPts val="1600"/>
              <a:buFont typeface="Avenir"/>
              <a:buChar char="◆"/>
            </a:pPr>
            <a:r>
              <a:rPr lang="es" sz="1600">
                <a:solidFill>
                  <a:srgbClr val="FFFFFF"/>
                </a:solidFill>
                <a:latin typeface="Avenir"/>
                <a:ea typeface="Avenir"/>
                <a:cs typeface="Avenir"/>
                <a:sym typeface="Avenir"/>
              </a:rPr>
              <a:t>rtpPort</a:t>
            </a:r>
            <a:endParaRPr sz="1600">
              <a:solidFill>
                <a:srgbClr val="FFFFFF"/>
              </a:solidFill>
              <a:latin typeface="Avenir"/>
              <a:ea typeface="Avenir"/>
              <a:cs typeface="Avenir"/>
              <a:sym typeface="Avenir"/>
            </a:endParaRPr>
          </a:p>
          <a:p>
            <a:pPr marL="914400" lvl="1" indent="-330200" algn="l" rtl="0">
              <a:spcBef>
                <a:spcPts val="0"/>
              </a:spcBef>
              <a:spcAft>
                <a:spcPts val="0"/>
              </a:spcAft>
              <a:buClr>
                <a:srgbClr val="FFFFFF"/>
              </a:buClr>
              <a:buSzPts val="1600"/>
              <a:buFont typeface="Avenir"/>
              <a:buChar char="◆"/>
            </a:pPr>
            <a:r>
              <a:rPr lang="es" sz="1600">
                <a:solidFill>
                  <a:srgbClr val="FFFFFF"/>
                </a:solidFill>
                <a:latin typeface="Avenir"/>
                <a:ea typeface="Avenir"/>
                <a:cs typeface="Avenir"/>
                <a:sym typeface="Avenir"/>
              </a:rPr>
              <a:t>fileName</a:t>
            </a:r>
            <a:endParaRPr sz="1600">
              <a:solidFill>
                <a:srgbClr val="FFFFFF"/>
              </a:solidFill>
              <a:latin typeface="Avenir"/>
              <a:ea typeface="Avenir"/>
              <a:cs typeface="Avenir"/>
              <a:sym typeface="Avenir"/>
            </a:endParaRPr>
          </a:p>
          <a:p>
            <a:pPr marL="914400" lvl="1" indent="-330200" algn="l" rtl="0">
              <a:spcBef>
                <a:spcPts val="0"/>
              </a:spcBef>
              <a:spcAft>
                <a:spcPts val="0"/>
              </a:spcAft>
              <a:buClr>
                <a:srgbClr val="FFFFFF"/>
              </a:buClr>
              <a:buSzPts val="1600"/>
              <a:buFont typeface="Avenir"/>
              <a:buChar char="◆"/>
            </a:pPr>
            <a:r>
              <a:rPr lang="es" sz="1600">
                <a:solidFill>
                  <a:srgbClr val="FFFFFF"/>
                </a:solidFill>
                <a:latin typeface="Avenir"/>
                <a:ea typeface="Avenir"/>
                <a:cs typeface="Avenir"/>
                <a:sym typeface="Avenir"/>
              </a:rPr>
              <a:t>rtsqSeq</a:t>
            </a:r>
            <a:endParaRPr sz="1600">
              <a:solidFill>
                <a:srgbClr val="FFFFFF"/>
              </a:solidFill>
              <a:latin typeface="Avenir"/>
              <a:ea typeface="Avenir"/>
              <a:cs typeface="Avenir"/>
              <a:sym typeface="Avenir"/>
            </a:endParaRPr>
          </a:p>
          <a:p>
            <a:pPr marL="914400" lvl="1" indent="-330200" algn="l" rtl="0">
              <a:spcBef>
                <a:spcPts val="0"/>
              </a:spcBef>
              <a:spcAft>
                <a:spcPts val="0"/>
              </a:spcAft>
              <a:buClr>
                <a:srgbClr val="FFFFFF"/>
              </a:buClr>
              <a:buSzPts val="1600"/>
              <a:buFont typeface="Avenir"/>
              <a:buChar char="◆"/>
            </a:pPr>
            <a:r>
              <a:rPr lang="es" sz="1600">
                <a:solidFill>
                  <a:srgbClr val="FFFFFF"/>
                </a:solidFill>
                <a:latin typeface="Avenir"/>
                <a:ea typeface="Avenir"/>
                <a:cs typeface="Avenir"/>
                <a:sym typeface="Avenir"/>
              </a:rPr>
              <a:t>sessionId</a:t>
            </a:r>
            <a:endParaRPr sz="1600">
              <a:solidFill>
                <a:srgbClr val="FFFFFF"/>
              </a:solidFill>
              <a:latin typeface="Avenir"/>
              <a:ea typeface="Avenir"/>
              <a:cs typeface="Avenir"/>
              <a:sym typeface="Avenir"/>
            </a:endParaRPr>
          </a:p>
          <a:p>
            <a:pPr marL="914400" lvl="1" indent="-330200" algn="l" rtl="0">
              <a:spcBef>
                <a:spcPts val="0"/>
              </a:spcBef>
              <a:spcAft>
                <a:spcPts val="0"/>
              </a:spcAft>
              <a:buClr>
                <a:srgbClr val="FFFFFF"/>
              </a:buClr>
              <a:buSzPts val="1600"/>
              <a:buFont typeface="Avenir"/>
              <a:buChar char="◆"/>
            </a:pPr>
            <a:r>
              <a:rPr lang="es" sz="1600">
                <a:solidFill>
                  <a:srgbClr val="FFFFFF"/>
                </a:solidFill>
                <a:latin typeface="Avenir"/>
                <a:ea typeface="Avenir"/>
                <a:cs typeface="Avenir"/>
                <a:sym typeface="Avenir"/>
              </a:rPr>
              <a:t>requestSent</a:t>
            </a:r>
            <a:endParaRPr sz="1600">
              <a:solidFill>
                <a:srgbClr val="FFFFFF"/>
              </a:solidFill>
              <a:latin typeface="Avenir"/>
              <a:ea typeface="Avenir"/>
              <a:cs typeface="Avenir"/>
              <a:sym typeface="Avenir"/>
            </a:endParaRPr>
          </a:p>
          <a:p>
            <a:pPr marL="914400" lvl="1" indent="-330200" algn="l" rtl="0">
              <a:spcBef>
                <a:spcPts val="0"/>
              </a:spcBef>
              <a:spcAft>
                <a:spcPts val="0"/>
              </a:spcAft>
              <a:buClr>
                <a:srgbClr val="FFFFFF"/>
              </a:buClr>
              <a:buSzPts val="1600"/>
              <a:buFont typeface="Avenir"/>
              <a:buChar char="◆"/>
            </a:pPr>
            <a:r>
              <a:rPr lang="es" sz="1600">
                <a:solidFill>
                  <a:srgbClr val="FFFFFF"/>
                </a:solidFill>
                <a:latin typeface="Avenir"/>
                <a:ea typeface="Avenir"/>
                <a:cs typeface="Avenir"/>
                <a:sym typeface="Avenir"/>
              </a:rPr>
              <a:t>teardownAcked</a:t>
            </a:r>
            <a:endParaRPr sz="1600">
              <a:solidFill>
                <a:srgbClr val="FFFFFF"/>
              </a:solidFill>
              <a:latin typeface="Avenir"/>
              <a:ea typeface="Avenir"/>
              <a:cs typeface="Avenir"/>
              <a:sym typeface="Avenir"/>
            </a:endParaRPr>
          </a:p>
          <a:p>
            <a:pPr marL="914400" lvl="1" indent="-330200" algn="l" rtl="0">
              <a:spcBef>
                <a:spcPts val="0"/>
              </a:spcBef>
              <a:spcAft>
                <a:spcPts val="0"/>
              </a:spcAft>
              <a:buClr>
                <a:srgbClr val="FFFFFF"/>
              </a:buClr>
              <a:buSzPts val="1600"/>
              <a:buFont typeface="Avenir"/>
              <a:buChar char="◆"/>
            </a:pPr>
            <a:r>
              <a:rPr lang="es" sz="1600">
                <a:solidFill>
                  <a:srgbClr val="FFFFFF"/>
                </a:solidFill>
                <a:latin typeface="Avenir"/>
                <a:ea typeface="Avenir"/>
                <a:cs typeface="Avenir"/>
                <a:sym typeface="Avenir"/>
              </a:rPr>
              <a:t>frameNbr</a:t>
            </a:r>
            <a:endParaRPr sz="1600">
              <a:solidFill>
                <a:srgbClr val="FFFFFF"/>
              </a:solidFill>
              <a:latin typeface="Avenir"/>
              <a:ea typeface="Avenir"/>
              <a:cs typeface="Avenir"/>
              <a:sym typeface="Avenir"/>
            </a:endParaRPr>
          </a:p>
        </p:txBody>
      </p:sp>
      <p:sp>
        <p:nvSpPr>
          <p:cNvPr id="205" name="Google Shape;205;p29"/>
          <p:cNvSpPr txBox="1">
            <a:spLocks noGrp="1"/>
          </p:cNvSpPr>
          <p:nvPr>
            <p:ph type="ctrTitle"/>
          </p:nvPr>
        </p:nvSpPr>
        <p:spPr>
          <a:xfrm>
            <a:off x="2693400" y="253925"/>
            <a:ext cx="1828200" cy="9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200"/>
              <a:t>The Constructor __init__</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Client.py</a:t>
            </a:r>
            <a:endParaRPr/>
          </a:p>
        </p:txBody>
      </p:sp>
      <p:sp>
        <p:nvSpPr>
          <p:cNvPr id="211" name="Google Shape;211;p30"/>
          <p:cNvSpPr/>
          <p:nvPr/>
        </p:nvSpPr>
        <p:spPr>
          <a:xfrm>
            <a:off x="0" y="0"/>
            <a:ext cx="7215000" cy="5143500"/>
          </a:xfrm>
          <a:prstGeom prst="rect">
            <a:avLst/>
          </a:prstGeom>
          <a:solidFill>
            <a:srgbClr val="000000">
              <a:alpha val="8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txBox="1">
            <a:spLocks noGrp="1"/>
          </p:cNvSpPr>
          <p:nvPr>
            <p:ph type="subTitle" idx="3"/>
          </p:nvPr>
        </p:nvSpPr>
        <p:spPr>
          <a:xfrm>
            <a:off x="0" y="629025"/>
            <a:ext cx="2259000" cy="102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FFFFFF"/>
                </a:solidFill>
                <a:latin typeface="Avenir"/>
                <a:ea typeface="Avenir"/>
                <a:cs typeface="Avenir"/>
                <a:sym typeface="Avenir"/>
              </a:rPr>
              <a:t>opens TCP socket at client and connects to the TCP socket at server</a:t>
            </a:r>
            <a:endParaRPr sz="1400">
              <a:solidFill>
                <a:srgbClr val="FFFFFF"/>
              </a:solidFill>
              <a:latin typeface="Avenir"/>
              <a:ea typeface="Avenir"/>
              <a:cs typeface="Avenir"/>
              <a:sym typeface="Avenir"/>
            </a:endParaRPr>
          </a:p>
        </p:txBody>
      </p:sp>
      <p:sp>
        <p:nvSpPr>
          <p:cNvPr id="213" name="Google Shape;213;p30"/>
          <p:cNvSpPr txBox="1">
            <a:spLocks noGrp="1"/>
          </p:cNvSpPr>
          <p:nvPr>
            <p:ph type="ctrTitle"/>
          </p:nvPr>
        </p:nvSpPr>
        <p:spPr>
          <a:xfrm>
            <a:off x="0" y="195650"/>
            <a:ext cx="22590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connectToServer</a:t>
            </a:r>
            <a:endParaRPr/>
          </a:p>
        </p:txBody>
      </p:sp>
      <p:sp>
        <p:nvSpPr>
          <p:cNvPr id="214" name="Google Shape;214;p30"/>
          <p:cNvSpPr txBox="1">
            <a:spLocks noGrp="1"/>
          </p:cNvSpPr>
          <p:nvPr>
            <p:ph type="subTitle" idx="3"/>
          </p:nvPr>
        </p:nvSpPr>
        <p:spPr>
          <a:xfrm>
            <a:off x="2478000" y="629025"/>
            <a:ext cx="2259000" cy="102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FFFFFF"/>
                </a:solidFill>
                <a:latin typeface="Avenir"/>
                <a:ea typeface="Avenir"/>
                <a:cs typeface="Avenir"/>
                <a:sym typeface="Avenir"/>
              </a:rPr>
              <a:t>Creates a GUI with 4 buttons and a label.</a:t>
            </a:r>
            <a:endParaRPr sz="1400">
              <a:solidFill>
                <a:srgbClr val="FFFFFF"/>
              </a:solidFill>
              <a:latin typeface="Avenir"/>
              <a:ea typeface="Avenir"/>
              <a:cs typeface="Avenir"/>
              <a:sym typeface="Avenir"/>
            </a:endParaRPr>
          </a:p>
          <a:p>
            <a:pPr marL="0" lvl="0" indent="0" algn="ctr" rtl="0">
              <a:spcBef>
                <a:spcPts val="0"/>
              </a:spcBef>
              <a:spcAft>
                <a:spcPts val="0"/>
              </a:spcAft>
              <a:buNone/>
            </a:pPr>
            <a:r>
              <a:rPr lang="es" sz="1400">
                <a:solidFill>
                  <a:srgbClr val="FFFFFF"/>
                </a:solidFill>
                <a:latin typeface="Avenir"/>
                <a:ea typeface="Avenir"/>
                <a:cs typeface="Avenir"/>
                <a:sym typeface="Avenir"/>
              </a:rPr>
              <a:t>Updated for user friendly interface</a:t>
            </a:r>
            <a:endParaRPr sz="1400">
              <a:solidFill>
                <a:srgbClr val="FFFFFF"/>
              </a:solidFill>
              <a:latin typeface="Avenir"/>
              <a:ea typeface="Avenir"/>
              <a:cs typeface="Avenir"/>
              <a:sym typeface="Avenir"/>
            </a:endParaRPr>
          </a:p>
        </p:txBody>
      </p:sp>
      <p:sp>
        <p:nvSpPr>
          <p:cNvPr id="215" name="Google Shape;215;p30"/>
          <p:cNvSpPr txBox="1">
            <a:spLocks noGrp="1"/>
          </p:cNvSpPr>
          <p:nvPr>
            <p:ph type="ctrTitle"/>
          </p:nvPr>
        </p:nvSpPr>
        <p:spPr>
          <a:xfrm>
            <a:off x="2478000" y="195650"/>
            <a:ext cx="22590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createWidgets</a:t>
            </a:r>
            <a:endParaRPr/>
          </a:p>
        </p:txBody>
      </p:sp>
      <p:sp>
        <p:nvSpPr>
          <p:cNvPr id="216" name="Google Shape;216;p30"/>
          <p:cNvSpPr txBox="1">
            <a:spLocks noGrp="1"/>
          </p:cNvSpPr>
          <p:nvPr>
            <p:ph type="subTitle" idx="3"/>
          </p:nvPr>
        </p:nvSpPr>
        <p:spPr>
          <a:xfrm>
            <a:off x="4956000" y="629025"/>
            <a:ext cx="2259000" cy="102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FFFFFF"/>
                </a:solidFill>
                <a:latin typeface="Avenir"/>
                <a:ea typeface="Avenir"/>
                <a:cs typeface="Avenir"/>
                <a:sym typeface="Avenir"/>
              </a:rPr>
              <a:t>opens TCP socket at client and connects to the TCP socket at server</a:t>
            </a:r>
            <a:endParaRPr sz="1400">
              <a:solidFill>
                <a:srgbClr val="FFFFFF"/>
              </a:solidFill>
              <a:latin typeface="Avenir"/>
              <a:ea typeface="Avenir"/>
              <a:cs typeface="Avenir"/>
              <a:sym typeface="Avenir"/>
            </a:endParaRPr>
          </a:p>
        </p:txBody>
      </p:sp>
      <p:sp>
        <p:nvSpPr>
          <p:cNvPr id="217" name="Google Shape;217;p30"/>
          <p:cNvSpPr txBox="1">
            <a:spLocks noGrp="1"/>
          </p:cNvSpPr>
          <p:nvPr>
            <p:ph type="ctrTitle"/>
          </p:nvPr>
        </p:nvSpPr>
        <p:spPr>
          <a:xfrm>
            <a:off x="4956000" y="195650"/>
            <a:ext cx="22590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connectToServer</a:t>
            </a:r>
            <a:endParaRPr/>
          </a:p>
        </p:txBody>
      </p:sp>
      <p:sp>
        <p:nvSpPr>
          <p:cNvPr id="218" name="Google Shape;218;p30"/>
          <p:cNvSpPr txBox="1">
            <a:spLocks noGrp="1"/>
          </p:cNvSpPr>
          <p:nvPr>
            <p:ph type="subTitle" idx="3"/>
          </p:nvPr>
        </p:nvSpPr>
        <p:spPr>
          <a:xfrm>
            <a:off x="0" y="2082400"/>
            <a:ext cx="2259000" cy="102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FFFFFF"/>
                </a:solidFill>
                <a:latin typeface="Avenir"/>
                <a:ea typeface="Avenir"/>
                <a:cs typeface="Avenir"/>
                <a:sym typeface="Avenir"/>
              </a:rPr>
              <a:t>For preventing unexpected or rather mistaken exits</a:t>
            </a:r>
            <a:endParaRPr sz="1400">
              <a:solidFill>
                <a:srgbClr val="FFFFFF"/>
              </a:solidFill>
              <a:latin typeface="Avenir"/>
              <a:ea typeface="Avenir"/>
              <a:cs typeface="Avenir"/>
              <a:sym typeface="Avenir"/>
            </a:endParaRPr>
          </a:p>
        </p:txBody>
      </p:sp>
      <p:sp>
        <p:nvSpPr>
          <p:cNvPr id="219" name="Google Shape;219;p30"/>
          <p:cNvSpPr txBox="1">
            <a:spLocks noGrp="1"/>
          </p:cNvSpPr>
          <p:nvPr>
            <p:ph type="ctrTitle"/>
          </p:nvPr>
        </p:nvSpPr>
        <p:spPr>
          <a:xfrm>
            <a:off x="0" y="1649025"/>
            <a:ext cx="22590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handler</a:t>
            </a:r>
            <a:endParaRPr/>
          </a:p>
        </p:txBody>
      </p:sp>
      <p:sp>
        <p:nvSpPr>
          <p:cNvPr id="220" name="Google Shape;220;p30"/>
          <p:cNvSpPr txBox="1">
            <a:spLocks noGrp="1"/>
          </p:cNvSpPr>
          <p:nvPr>
            <p:ph type="subTitle" idx="3"/>
          </p:nvPr>
        </p:nvSpPr>
        <p:spPr>
          <a:xfrm>
            <a:off x="2478000" y="2082400"/>
            <a:ext cx="2259000" cy="102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FFFFFF"/>
                </a:solidFill>
                <a:latin typeface="Avenir"/>
                <a:ea typeface="Avenir"/>
                <a:cs typeface="Avenir"/>
                <a:sym typeface="Avenir"/>
              </a:rPr>
              <a:t>Opens a UDP port, sets a timeout for it and bind it with RTP port on server</a:t>
            </a:r>
            <a:endParaRPr sz="1400">
              <a:solidFill>
                <a:srgbClr val="FFFFFF"/>
              </a:solidFill>
              <a:latin typeface="Avenir"/>
              <a:ea typeface="Avenir"/>
              <a:cs typeface="Avenir"/>
              <a:sym typeface="Avenir"/>
            </a:endParaRPr>
          </a:p>
        </p:txBody>
      </p:sp>
      <p:sp>
        <p:nvSpPr>
          <p:cNvPr id="221" name="Google Shape;221;p30"/>
          <p:cNvSpPr txBox="1">
            <a:spLocks noGrp="1"/>
          </p:cNvSpPr>
          <p:nvPr>
            <p:ph type="ctrTitle"/>
          </p:nvPr>
        </p:nvSpPr>
        <p:spPr>
          <a:xfrm>
            <a:off x="2478000" y="1649025"/>
            <a:ext cx="22590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00"/>
                </a:solidFill>
              </a:rPr>
              <a:t>openRtpPort</a:t>
            </a:r>
            <a:endParaRPr>
              <a:solidFill>
                <a:srgbClr val="FFFF00"/>
              </a:solidFill>
            </a:endParaRPr>
          </a:p>
        </p:txBody>
      </p:sp>
      <p:sp>
        <p:nvSpPr>
          <p:cNvPr id="222" name="Google Shape;222;p30"/>
          <p:cNvSpPr txBox="1">
            <a:spLocks noGrp="1"/>
          </p:cNvSpPr>
          <p:nvPr>
            <p:ph type="subTitle" idx="3"/>
          </p:nvPr>
        </p:nvSpPr>
        <p:spPr>
          <a:xfrm>
            <a:off x="4956000" y="2082400"/>
            <a:ext cx="2259000" cy="325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FFFFFF"/>
                </a:solidFill>
                <a:latin typeface="Avenir"/>
                <a:ea typeface="Avenir"/>
                <a:cs typeface="Avenir"/>
                <a:sym typeface="Avenir"/>
              </a:rPr>
              <a:t>For listening to the incoming RTP packets, decoding them, displaying them as a frame. Handles the sequence of the frames. Also handles PAUSE and TEARDOWN RTSP packets by stop listening and closing the port when TEARDOWN RTSP packets have been received.  </a:t>
            </a:r>
            <a:endParaRPr sz="1400">
              <a:solidFill>
                <a:srgbClr val="FFFFFF"/>
              </a:solidFill>
              <a:latin typeface="Avenir"/>
              <a:ea typeface="Avenir"/>
              <a:cs typeface="Avenir"/>
              <a:sym typeface="Avenir"/>
            </a:endParaRPr>
          </a:p>
        </p:txBody>
      </p:sp>
      <p:sp>
        <p:nvSpPr>
          <p:cNvPr id="223" name="Google Shape;223;p30"/>
          <p:cNvSpPr txBox="1">
            <a:spLocks noGrp="1"/>
          </p:cNvSpPr>
          <p:nvPr>
            <p:ph type="ctrTitle"/>
          </p:nvPr>
        </p:nvSpPr>
        <p:spPr>
          <a:xfrm>
            <a:off x="4956000" y="1649025"/>
            <a:ext cx="22590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listenRtp</a:t>
            </a:r>
            <a:endParaRPr/>
          </a:p>
        </p:txBody>
      </p:sp>
      <p:sp>
        <p:nvSpPr>
          <p:cNvPr id="224" name="Google Shape;224;p30"/>
          <p:cNvSpPr txBox="1">
            <a:spLocks noGrp="1"/>
          </p:cNvSpPr>
          <p:nvPr>
            <p:ph type="subTitle" idx="3"/>
          </p:nvPr>
        </p:nvSpPr>
        <p:spPr>
          <a:xfrm>
            <a:off x="0" y="3741150"/>
            <a:ext cx="4737000" cy="102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FFFFFF"/>
                </a:solidFill>
                <a:latin typeface="Avenir"/>
                <a:ea typeface="Avenir"/>
                <a:cs typeface="Avenir"/>
                <a:sym typeface="Avenir"/>
              </a:rPr>
              <a:t>These 4 methods corresponds to 4 actions when the user presses the button. playMovie creates a thread for listening to incoming RTP. exitMovie destroys the widgets and cleanup the cache files </a:t>
            </a:r>
            <a:endParaRPr sz="1400">
              <a:solidFill>
                <a:srgbClr val="FFFFFF"/>
              </a:solidFill>
              <a:latin typeface="Avenir"/>
              <a:ea typeface="Avenir"/>
              <a:cs typeface="Avenir"/>
              <a:sym typeface="Avenir"/>
            </a:endParaRPr>
          </a:p>
        </p:txBody>
      </p:sp>
      <p:sp>
        <p:nvSpPr>
          <p:cNvPr id="225" name="Google Shape;225;p30"/>
          <p:cNvSpPr txBox="1">
            <a:spLocks noGrp="1"/>
          </p:cNvSpPr>
          <p:nvPr>
            <p:ph type="ctrTitle"/>
          </p:nvPr>
        </p:nvSpPr>
        <p:spPr>
          <a:xfrm>
            <a:off x="0" y="2952075"/>
            <a:ext cx="49560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a:p>
            <a:pPr marL="0" lvl="0" indent="0" algn="ctr" rtl="0">
              <a:spcBef>
                <a:spcPts val="0"/>
              </a:spcBef>
              <a:spcAft>
                <a:spcPts val="0"/>
              </a:spcAft>
              <a:buNone/>
            </a:pPr>
            <a:r>
              <a:rPr lang="es"/>
              <a:t>setupMove, playMovie, </a:t>
            </a:r>
            <a:endParaRPr/>
          </a:p>
          <a:p>
            <a:pPr marL="0" lvl="0" indent="0" algn="ctr" rtl="0">
              <a:spcBef>
                <a:spcPts val="0"/>
              </a:spcBef>
              <a:spcAft>
                <a:spcPts val="0"/>
              </a:spcAft>
              <a:buNone/>
            </a:pPr>
            <a:r>
              <a:rPr lang="es"/>
              <a:t>pauseMovie and exitClient</a:t>
            </a:r>
            <a:endParaRPr/>
          </a:p>
        </p:txBody>
      </p:sp>
    </p:spTree>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2117</Words>
  <Application>Microsoft Macintosh PowerPoint</Application>
  <PresentationFormat>On-screen Show (16:9)</PresentationFormat>
  <Paragraphs>289</Paragraphs>
  <Slides>29</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JetBrains Mono SemiBold</vt:lpstr>
      <vt:lpstr>Catamaran Light</vt:lpstr>
      <vt:lpstr>JetBrains Mono</vt:lpstr>
      <vt:lpstr>Livvic</vt:lpstr>
      <vt:lpstr>Arial</vt:lpstr>
      <vt:lpstr>Avenir</vt:lpstr>
      <vt:lpstr>Fira Sans Extra Condensed Medium</vt:lpstr>
      <vt:lpstr>Roboto</vt:lpstr>
      <vt:lpstr>Engineering Project Proposal by Slidesgo</vt:lpstr>
      <vt:lpstr>Video Streaming with RTSP and RTP</vt:lpstr>
      <vt:lpstr>Team TF3  </vt:lpstr>
      <vt:lpstr>TABLE OF CONTENTS</vt:lpstr>
      <vt:lpstr>Introduction &amp; Requirement Analysis</vt:lpstr>
      <vt:lpstr>UNDERSTANDING RSTP AND RTP</vt:lpstr>
      <vt:lpstr>Requirements on the client side</vt:lpstr>
      <vt:lpstr>Function Description</vt:lpstr>
      <vt:lpstr>Client.py</vt:lpstr>
      <vt:lpstr>Client.py</vt:lpstr>
      <vt:lpstr>Client.py</vt:lpstr>
      <vt:lpstr>ServerWorker.py</vt:lpstr>
      <vt:lpstr>RtpPacket.py</vt:lpstr>
      <vt:lpstr>Block Diagram</vt:lpstr>
      <vt:lpstr>PowerPoint Presentation</vt:lpstr>
      <vt:lpstr>Bonus Exercises</vt:lpstr>
      <vt:lpstr>Performance Evaluation</vt:lpstr>
      <vt:lpstr>Performance Evaluation</vt:lpstr>
      <vt:lpstr>Performance Evaluation</vt:lpstr>
      <vt:lpstr>Performance Evaluation</vt:lpstr>
      <vt:lpstr>Three Button Client</vt:lpstr>
      <vt:lpstr>Three Button Client</vt:lpstr>
      <vt:lpstr>The DESCRIBE Request</vt:lpstr>
      <vt:lpstr>Streaming Time</vt:lpstr>
      <vt:lpstr>Results &amp; Testing of the Application</vt:lpstr>
      <vt:lpstr>Testing Environment &amp; Results</vt:lpstr>
      <vt:lpstr>Loss Rate and Data Rate</vt:lpstr>
      <vt:lpstr>User Manual</vt:lpstr>
      <vt:lpstr>USER MANUAL (for MAC Users)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Streaming with RTSP and RTP</dc:title>
  <cp:lastModifiedBy>JAYKUMAR NAVADIYA</cp:lastModifiedBy>
  <cp:revision>2</cp:revision>
  <dcterms:modified xsi:type="dcterms:W3CDTF">2022-10-10T14:51:29Z</dcterms:modified>
</cp:coreProperties>
</file>